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71" r:id="rId8"/>
    <p:sldId id="262" r:id="rId9"/>
    <p:sldId id="263" r:id="rId10"/>
    <p:sldId id="264" r:id="rId11"/>
    <p:sldId id="265" r:id="rId12"/>
    <p:sldId id="266" r:id="rId13"/>
    <p:sldId id="267" r:id="rId14"/>
    <p:sldId id="268" r:id="rId15"/>
    <p:sldId id="269" r:id="rId16"/>
    <p:sldId id="270" r:id="rId17"/>
  </p:sldIdLst>
  <p:sldSz cx="14630400" cy="8229600"/>
  <p:notesSz cx="8229600" cy="14630400"/>
  <p:embeddedFontLst>
    <p:embeddedFont>
      <p:font typeface="Consolas" panose="020B0609020204030204" pitchFamily="49" charset="0"/>
      <p:regular r:id="rId19"/>
      <p:bold r:id="rId20"/>
      <p:italic r:id="rId21"/>
      <p:boldItalic r:id="rId22"/>
    </p:embeddedFont>
    <p:embeddedFont>
      <p:font typeface="Playfair Display Semi Bold" panose="020B0604020202020204" charset="0"/>
      <p:bold r:id="rId23"/>
    </p:embeddedFont>
    <p:embeddedFont>
      <p:font typeface="Public Sans" panose="020B0604020202020204" charset="0"/>
      <p:bold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5" autoAdjust="0"/>
    <p:restoredTop sz="94610"/>
  </p:normalViewPr>
  <p:slideViewPr>
    <p:cSldViewPr snapToGrid="0" snapToObjects="1">
      <p:cViewPr>
        <p:scale>
          <a:sx n="66" d="100"/>
          <a:sy n="66" d="100"/>
        </p:scale>
        <p:origin x="778"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65C8E-A1D3-FB71-C720-221DDC08C8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BA22E5-6080-2063-CDE3-3E57AF813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8BB87-6DF6-28BE-BB2C-7069CFC774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3CEA53-7351-0071-6753-071F01351C4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6804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18648"/>
            <a:ext cx="8546068" cy="708779"/>
          </a:xfrm>
          <a:prstGeom prst="rect">
            <a:avLst/>
          </a:prstGeom>
          <a:noFill/>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Real-Time Audio Noise Classifier</a:t>
            </a:r>
            <a:endParaRPr lang="en-US" sz="4450" dirty="0"/>
          </a:p>
        </p:txBody>
      </p:sp>
      <p:sp>
        <p:nvSpPr>
          <p:cNvPr id="3" name="Text 1"/>
          <p:cNvSpPr/>
          <p:nvPr/>
        </p:nvSpPr>
        <p:spPr>
          <a:xfrm>
            <a:off x="793790" y="3318153"/>
            <a:ext cx="6891695" cy="708779"/>
          </a:xfrm>
          <a:prstGeom prst="rect">
            <a:avLst/>
          </a:prstGeom>
          <a:noFill/>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and Adaptive Filter System</a:t>
            </a:r>
            <a:endParaRPr lang="en-US" sz="4450" dirty="0"/>
          </a:p>
        </p:txBody>
      </p:sp>
      <p:sp>
        <p:nvSpPr>
          <p:cNvPr id="4" name="Text 2"/>
          <p:cNvSpPr/>
          <p:nvPr/>
        </p:nvSpPr>
        <p:spPr>
          <a:xfrm>
            <a:off x="793790" y="4367093"/>
            <a:ext cx="13042821" cy="725805"/>
          </a:xfrm>
          <a:prstGeom prst="rect">
            <a:avLst/>
          </a:prstGeom>
          <a:noFill/>
        </p:spPr>
        <p:txBody>
          <a:bodyPr wrap="square" lIns="0" tIns="0" rIns="0" bIns="0" rtlCol="0" anchor="t"/>
          <a:lstStyle/>
          <a:p>
            <a:pPr marL="0" indent="0" algn="l">
              <a:lnSpc>
                <a:spcPts val="2850"/>
              </a:lnSpc>
              <a:buNone/>
            </a:pPr>
            <a:r>
              <a:rPr lang="en-US" sz="1750" b="1" dirty="0">
                <a:solidFill>
                  <a:srgbClr val="6F655D"/>
                </a:solidFill>
                <a:latin typeface="Public Sans" pitchFamily="34" charset="0"/>
                <a:ea typeface="Public Sans" pitchFamily="34" charset="-122"/>
                <a:cs typeface="Public Sans" pitchFamily="34" charset="-120"/>
              </a:rPr>
              <a:t>Muhammad Qasim</a:t>
            </a:r>
            <a:r>
              <a:rPr lang="en-US" sz="1750" dirty="0">
                <a:solidFill>
                  <a:srgbClr val="6F655D"/>
                </a:solidFill>
                <a:latin typeface="Public Sans" pitchFamily="34" charset="0"/>
                <a:ea typeface="Public Sans" pitchFamily="34" charset="-122"/>
                <a:cs typeface="Public Sans" pitchFamily="34" charset="-120"/>
              </a:rPr>
              <a:t> (2023488)</a:t>
            </a:r>
            <a:endParaRPr lang="en-US" sz="1750" dirty="0"/>
          </a:p>
          <a:p>
            <a:pPr marL="0" indent="0" algn="l">
              <a:lnSpc>
                <a:spcPts val="2850"/>
              </a:lnSpc>
              <a:buNone/>
            </a:pPr>
            <a:r>
              <a:rPr lang="en-US" sz="1750" b="1" dirty="0">
                <a:solidFill>
                  <a:srgbClr val="6F655D"/>
                </a:solidFill>
                <a:latin typeface="Public Sans" pitchFamily="34" charset="0"/>
                <a:ea typeface="Public Sans" pitchFamily="34" charset="-122"/>
                <a:cs typeface="Public Sans" pitchFamily="34" charset="-120"/>
              </a:rPr>
              <a:t>Muhammad Hammad</a:t>
            </a:r>
            <a:r>
              <a:rPr lang="en-US" sz="1750" dirty="0">
                <a:solidFill>
                  <a:srgbClr val="6F655D"/>
                </a:solidFill>
                <a:latin typeface="Public Sans" pitchFamily="34" charset="0"/>
                <a:ea typeface="Public Sans" pitchFamily="34" charset="-122"/>
                <a:cs typeface="Public Sans" pitchFamily="34" charset="-120"/>
              </a:rPr>
              <a:t> (2023420)</a:t>
            </a:r>
            <a:endParaRPr lang="en-US" sz="1750" dirty="0"/>
          </a:p>
        </p:txBody>
      </p:sp>
      <p:sp>
        <p:nvSpPr>
          <p:cNvPr id="5" name="Text 3"/>
          <p:cNvSpPr/>
          <p:nvPr/>
        </p:nvSpPr>
        <p:spPr>
          <a:xfrm>
            <a:off x="793790" y="5348049"/>
            <a:ext cx="13042821"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Department of Computer Engineering, GIKI</a:t>
            </a:r>
            <a:endParaRPr lang="en-US" sz="1750" dirty="0"/>
          </a:p>
        </p:txBody>
      </p:sp>
      <p:sp>
        <p:nvSpPr>
          <p:cNvPr id="6" name="Text Box 5"/>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7" name="Text 3">
            <a:extLst>
              <a:ext uri="{FF2B5EF4-FFF2-40B4-BE49-F238E27FC236}">
                <a16:creationId xmlns:a16="http://schemas.microsoft.com/office/drawing/2014/main" id="{F0E6D0C6-2AB7-802C-17EB-BEB6BDF45D68}"/>
              </a:ext>
            </a:extLst>
          </p:cNvPr>
          <p:cNvSpPr/>
          <p:nvPr/>
        </p:nvSpPr>
        <p:spPr>
          <a:xfrm>
            <a:off x="13601031"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1</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13780"/>
            <a:ext cx="11702534" cy="531614"/>
          </a:xfrm>
          <a:prstGeom prst="rect">
            <a:avLst/>
          </a:prstGeom>
          <a:noFill/>
        </p:spPr>
        <p:txBody>
          <a:bodyPr wrap="none" lIns="0" tIns="0" rIns="0" bIns="0" rtlCol="0" anchor="t"/>
          <a:lstStyle/>
          <a:p>
            <a:pPr marL="0" indent="0" algn="l">
              <a:lnSpc>
                <a:spcPts val="4150"/>
              </a:lnSpc>
              <a:buNone/>
            </a:pPr>
            <a:r>
              <a:rPr lang="en-US" sz="3300" dirty="0">
                <a:solidFill>
                  <a:srgbClr val="4B6981"/>
                </a:solidFill>
                <a:latin typeface="Playfair Display Semi Bold" pitchFamily="34" charset="0"/>
                <a:ea typeface="Playfair Display Semi Bold" pitchFamily="34" charset="-122"/>
                <a:cs typeface="Playfair Display Semi Bold" pitchFamily="34" charset="-120"/>
              </a:rPr>
              <a:t>Noise Classification Logic: A Threshold-Based Decision Tree</a:t>
            </a:r>
            <a:endParaRPr lang="en-US" sz="3300" dirty="0"/>
          </a:p>
        </p:txBody>
      </p:sp>
      <p:sp>
        <p:nvSpPr>
          <p:cNvPr id="3" name="Text 1"/>
          <p:cNvSpPr/>
          <p:nvPr/>
        </p:nvSpPr>
        <p:spPr>
          <a:xfrm>
            <a:off x="793790" y="1585555"/>
            <a:ext cx="13042821" cy="544354"/>
          </a:xfrm>
          <a:prstGeom prst="rect">
            <a:avLst/>
          </a:prstGeom>
          <a:noFill/>
        </p:spPr>
        <p:txBody>
          <a:bodyPr wrap="square" lIns="0" tIns="0" rIns="0" bIns="0" rtlCol="0" anchor="t"/>
          <a:lstStyle/>
          <a:p>
            <a:pPr marL="0" indent="0" algn="l">
              <a:lnSpc>
                <a:spcPts val="2100"/>
              </a:lnSpc>
              <a:buNone/>
            </a:pPr>
            <a:r>
              <a:rPr lang="en-US" sz="1300" dirty="0">
                <a:solidFill>
                  <a:srgbClr val="6F655D"/>
                </a:solidFill>
                <a:latin typeface="Public Sans" pitchFamily="34" charset="0"/>
                <a:ea typeface="Public Sans" pitchFamily="34" charset="-122"/>
                <a:cs typeface="Public Sans" pitchFamily="34" charset="-120"/>
              </a:rPr>
              <a:t>Our system employs a sophisticated threshold-based decision tree that leverages computed power ratios across different frequency bands to accurately classify various noise types.</a:t>
            </a:r>
            <a:endParaRPr lang="en-US" sz="1300" dirty="0"/>
          </a:p>
        </p:txBody>
      </p:sp>
      <p:pic>
        <p:nvPicPr>
          <p:cNvPr id="4" name="Image 0" descr="preencoded.png"/>
          <p:cNvPicPr>
            <a:picLocks noChangeAspect="1"/>
          </p:cNvPicPr>
          <p:nvPr/>
        </p:nvPicPr>
        <p:blipFill>
          <a:blip r:embed="rId3"/>
          <a:stretch>
            <a:fillRect/>
          </a:stretch>
        </p:blipFill>
        <p:spPr>
          <a:xfrm>
            <a:off x="2503170" y="2321243"/>
            <a:ext cx="9624060" cy="4731068"/>
          </a:xfrm>
          <a:prstGeom prst="rect">
            <a:avLst/>
          </a:prstGeom>
        </p:spPr>
      </p:pic>
      <p:sp>
        <p:nvSpPr>
          <p:cNvPr id="5" name="Text 2"/>
          <p:cNvSpPr/>
          <p:nvPr/>
        </p:nvSpPr>
        <p:spPr>
          <a:xfrm>
            <a:off x="7212470" y="2737267"/>
            <a:ext cx="2200958" cy="275120"/>
          </a:xfrm>
          <a:prstGeom prst="rect">
            <a:avLst/>
          </a:prstGeom>
          <a:noFill/>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Power Ratio: Mid</a:t>
            </a:r>
            <a:endParaRPr lang="en-US" sz="1350" dirty="0"/>
          </a:p>
        </p:txBody>
      </p:sp>
      <p:sp>
        <p:nvSpPr>
          <p:cNvPr id="6" name="Text 3"/>
          <p:cNvSpPr/>
          <p:nvPr/>
        </p:nvSpPr>
        <p:spPr>
          <a:xfrm>
            <a:off x="7212470" y="3090643"/>
            <a:ext cx="4450826" cy="220096"/>
          </a:xfrm>
          <a:prstGeom prst="rect">
            <a:avLst/>
          </a:prstGeom>
          <a:noFill/>
        </p:spPr>
        <p:txBody>
          <a:bodyPr wrap="non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Check mid-frequency ratio</a:t>
            </a:r>
            <a:endParaRPr lang="en-US" sz="1050" dirty="0"/>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3377" y="2867490"/>
            <a:ext cx="313026" cy="313025"/>
          </a:xfrm>
          <a:prstGeom prst="rect">
            <a:avLst/>
          </a:prstGeom>
        </p:spPr>
      </p:pic>
      <p:sp>
        <p:nvSpPr>
          <p:cNvPr id="8" name="Text 4"/>
          <p:cNvSpPr/>
          <p:nvPr/>
        </p:nvSpPr>
        <p:spPr>
          <a:xfrm>
            <a:off x="7212470" y="3842637"/>
            <a:ext cx="2200958" cy="275119"/>
          </a:xfrm>
          <a:prstGeom prst="rect">
            <a:avLst/>
          </a:prstGeom>
          <a:noFill/>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Power Ratio: Low</a:t>
            </a:r>
            <a:endParaRPr lang="en-US" sz="1350" dirty="0"/>
          </a:p>
        </p:txBody>
      </p:sp>
      <p:sp>
        <p:nvSpPr>
          <p:cNvPr id="9" name="Text 5"/>
          <p:cNvSpPr/>
          <p:nvPr/>
        </p:nvSpPr>
        <p:spPr>
          <a:xfrm>
            <a:off x="7212470" y="4196013"/>
            <a:ext cx="4450826" cy="220096"/>
          </a:xfrm>
          <a:prstGeom prst="rect">
            <a:avLst/>
          </a:prstGeom>
          <a:noFill/>
        </p:spPr>
        <p:txBody>
          <a:bodyPr wrap="non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Check low-frequency ratio</a:t>
            </a:r>
            <a:endParaRPr lang="en-US" sz="1050" dirty="0"/>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03377" y="3826130"/>
            <a:ext cx="313026" cy="313025"/>
          </a:xfrm>
          <a:prstGeom prst="rect">
            <a:avLst/>
          </a:prstGeom>
        </p:spPr>
      </p:pic>
      <p:sp>
        <p:nvSpPr>
          <p:cNvPr id="11" name="Text 6"/>
          <p:cNvSpPr/>
          <p:nvPr/>
        </p:nvSpPr>
        <p:spPr>
          <a:xfrm>
            <a:off x="7212470" y="4948007"/>
            <a:ext cx="2200958" cy="275120"/>
          </a:xfrm>
          <a:prstGeom prst="rect">
            <a:avLst/>
          </a:prstGeom>
          <a:noFill/>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Power Ratio: Hum</a:t>
            </a:r>
            <a:endParaRPr lang="en-US" sz="1350" dirty="0"/>
          </a:p>
        </p:txBody>
      </p:sp>
      <p:sp>
        <p:nvSpPr>
          <p:cNvPr id="12" name="Text 7"/>
          <p:cNvSpPr/>
          <p:nvPr/>
        </p:nvSpPr>
        <p:spPr>
          <a:xfrm>
            <a:off x="7212470" y="5301383"/>
            <a:ext cx="4450826" cy="220095"/>
          </a:xfrm>
          <a:prstGeom prst="rect">
            <a:avLst/>
          </a:prstGeom>
          <a:noFill/>
        </p:spPr>
        <p:txBody>
          <a:bodyPr wrap="non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Check hum-band threshold</a:t>
            </a:r>
            <a:endParaRPr lang="en-US" sz="1050" dirty="0"/>
          </a:p>
        </p:txBody>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3377" y="4774987"/>
            <a:ext cx="313026" cy="313025"/>
          </a:xfrm>
          <a:prstGeom prst="rect">
            <a:avLst/>
          </a:prstGeom>
        </p:spPr>
      </p:pic>
      <p:sp>
        <p:nvSpPr>
          <p:cNvPr id="14" name="Text 8"/>
          <p:cNvSpPr/>
          <p:nvPr/>
        </p:nvSpPr>
        <p:spPr>
          <a:xfrm>
            <a:off x="7222252" y="6053377"/>
            <a:ext cx="2200957" cy="275120"/>
          </a:xfrm>
          <a:prstGeom prst="rect">
            <a:avLst/>
          </a:prstGeom>
          <a:noFill/>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Is there sound?</a:t>
            </a:r>
            <a:endParaRPr lang="en-US" sz="1350" dirty="0"/>
          </a:p>
        </p:txBody>
      </p:sp>
      <p:sp>
        <p:nvSpPr>
          <p:cNvPr id="15" name="Text 9"/>
          <p:cNvSpPr/>
          <p:nvPr/>
        </p:nvSpPr>
        <p:spPr>
          <a:xfrm>
            <a:off x="7222252" y="6406753"/>
            <a:ext cx="4450826" cy="220096"/>
          </a:xfrm>
          <a:prstGeom prst="rect">
            <a:avLst/>
          </a:prstGeom>
          <a:noFill/>
        </p:spPr>
        <p:txBody>
          <a:bodyPr wrap="non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Detect presence of audio</a:t>
            </a:r>
            <a:endParaRPr lang="en-US" sz="1050" dirty="0"/>
          </a:p>
        </p:txBody>
      </p:sp>
      <p:pic>
        <p:nvPicPr>
          <p:cNvPr id="16"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3377" y="5880357"/>
            <a:ext cx="313026" cy="313025"/>
          </a:xfrm>
          <a:prstGeom prst="rect">
            <a:avLst/>
          </a:prstGeom>
        </p:spPr>
      </p:pic>
      <p:sp>
        <p:nvSpPr>
          <p:cNvPr id="17" name="Text 10"/>
          <p:cNvSpPr/>
          <p:nvPr/>
        </p:nvSpPr>
        <p:spPr>
          <a:xfrm>
            <a:off x="793790" y="7243643"/>
            <a:ext cx="13042821" cy="272177"/>
          </a:xfrm>
          <a:prstGeom prst="rect">
            <a:avLst/>
          </a:prstGeom>
          <a:noFill/>
        </p:spPr>
        <p:txBody>
          <a:bodyPr wrap="none" lIns="0" tIns="0" rIns="0" bIns="0" rtlCol="0" anchor="t"/>
          <a:lstStyle/>
          <a:p>
            <a:pPr marL="0" indent="0" algn="l">
              <a:lnSpc>
                <a:spcPts val="2100"/>
              </a:lnSpc>
              <a:buNone/>
            </a:pPr>
            <a:r>
              <a:rPr lang="en-US" sz="1300" dirty="0">
                <a:solidFill>
                  <a:srgbClr val="6F655D"/>
                </a:solidFill>
                <a:latin typeface="Public Sans" pitchFamily="34" charset="0"/>
                <a:ea typeface="Public Sans" pitchFamily="34" charset="-122"/>
                <a:cs typeface="Public Sans" pitchFamily="34" charset="-120"/>
              </a:rPr>
              <a:t>This structured approach allows for robust categorization of noise, with debug values outputted to ensure transparency and aid in system verification.</a:t>
            </a:r>
            <a:endParaRPr lang="en-US" sz="1300" dirty="0"/>
          </a:p>
        </p:txBody>
      </p:sp>
      <p:sp>
        <p:nvSpPr>
          <p:cNvPr id="19" name="Text Box 5">
            <a:extLst>
              <a:ext uri="{FF2B5EF4-FFF2-40B4-BE49-F238E27FC236}">
                <a16:creationId xmlns:a16="http://schemas.microsoft.com/office/drawing/2014/main" id="{8A37CBCC-7D05-E27D-31FD-CD6D28BB0E12}"/>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0" name="Text 3">
            <a:extLst>
              <a:ext uri="{FF2B5EF4-FFF2-40B4-BE49-F238E27FC236}">
                <a16:creationId xmlns:a16="http://schemas.microsoft.com/office/drawing/2014/main" id="{2F10DB61-1816-CDD2-43AC-5A7E5607E9BB}"/>
              </a:ext>
            </a:extLst>
          </p:cNvPr>
          <p:cNvSpPr/>
          <p:nvPr/>
        </p:nvSpPr>
        <p:spPr>
          <a:xfrm>
            <a:off x="13398457"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rPr>
              <a:t>Nine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29722"/>
            <a:ext cx="13042821" cy="1417558"/>
          </a:xfrm>
          <a:prstGeom prst="rect">
            <a:avLst/>
          </a:prstGeom>
          <a:noFill/>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Classification Output &amp; Adaptive Filtering Integration</a:t>
            </a:r>
            <a:endParaRPr lang="en-US" sz="4450" dirty="0"/>
          </a:p>
        </p:txBody>
      </p:sp>
      <p:sp>
        <p:nvSpPr>
          <p:cNvPr id="3" name="Text 1"/>
          <p:cNvSpPr/>
          <p:nvPr/>
        </p:nvSpPr>
        <p:spPr>
          <a:xfrm>
            <a:off x="793790" y="2500908"/>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Upon classification, the identified noise label is presented to the user, directly informing the subsequent noise reduction strategy. This seamless integration ensures optimal filter selection.</a:t>
            </a:r>
            <a:endParaRPr lang="en-US" sz="1750" dirty="0"/>
          </a:p>
        </p:txBody>
      </p:sp>
      <p:sp>
        <p:nvSpPr>
          <p:cNvPr id="4" name="Shape 2"/>
          <p:cNvSpPr/>
          <p:nvPr/>
        </p:nvSpPr>
        <p:spPr>
          <a:xfrm>
            <a:off x="793790" y="3481864"/>
            <a:ext cx="4196358" cy="3137059"/>
          </a:xfrm>
          <a:prstGeom prst="roundRect">
            <a:avLst>
              <a:gd name="adj" fmla="val 3037"/>
            </a:avLst>
          </a:prstGeom>
          <a:solidFill>
            <a:srgbClr val="FFFAF6"/>
          </a:solidFill>
          <a:ln w="30480">
            <a:solidFill>
              <a:srgbClr val="E1C2C2"/>
            </a:solidFill>
            <a:prstDash val="solid"/>
          </a:ln>
          <a:effectLst>
            <a:outerShdw dist="20320" dir="2700000" algn="bl" rotWithShape="0">
              <a:srgbClr val="E1C2C2">
                <a:alpha val="100000"/>
              </a:srgbClr>
            </a:outerShdw>
          </a:effectLst>
        </p:spPr>
        <p:txBody>
          <a:bodyPr/>
          <a:lstStyle/>
          <a:p>
            <a:endParaRPr lang="en-US"/>
          </a:p>
        </p:txBody>
      </p:sp>
      <p:sp>
        <p:nvSpPr>
          <p:cNvPr id="5" name="Shape 3"/>
          <p:cNvSpPr/>
          <p:nvPr/>
        </p:nvSpPr>
        <p:spPr>
          <a:xfrm>
            <a:off x="824270" y="3512344"/>
            <a:ext cx="4135398" cy="680442"/>
          </a:xfrm>
          <a:prstGeom prst="roundRect">
            <a:avLst>
              <a:gd name="adj" fmla="val 8626"/>
            </a:avLst>
          </a:prstGeom>
          <a:solidFill>
            <a:srgbClr val="E1C2C2">
              <a:alpha val="50000"/>
            </a:srgbClr>
          </a:solidFill>
          <a:effectLst>
            <a:outerShdw dist="20320" dir="2700000" algn="bl" rotWithShape="0">
              <a:srgbClr val="C7A8A8">
                <a:alpha val="100000"/>
              </a:srgbClr>
            </a:outerShdw>
          </a:effectLst>
        </p:spPr>
        <p:txBody>
          <a:bodyPr/>
          <a:lstStyle/>
          <a:p>
            <a:endParaRPr lang="en-US"/>
          </a:p>
        </p:txBody>
      </p:sp>
      <p:sp>
        <p:nvSpPr>
          <p:cNvPr id="6" name="Text 4"/>
          <p:cNvSpPr/>
          <p:nvPr/>
        </p:nvSpPr>
        <p:spPr>
          <a:xfrm>
            <a:off x="2721888" y="3636050"/>
            <a:ext cx="340162" cy="425291"/>
          </a:xfrm>
          <a:prstGeom prst="rect">
            <a:avLst/>
          </a:prstGeom>
          <a:noFill/>
        </p:spPr>
        <p:txBody>
          <a:bodyPr wrap="none" lIns="0" tIns="0" rIns="0" bIns="0" rtlCol="0" anchor="t"/>
          <a:lstStyle/>
          <a:p>
            <a:pPr marL="0" indent="0" algn="l">
              <a:lnSpc>
                <a:spcPts val="2650"/>
              </a:lnSpc>
              <a:buNone/>
            </a:pPr>
            <a:r>
              <a:rPr lang="en-US" sz="265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2650" dirty="0"/>
          </a:p>
        </p:txBody>
      </p:sp>
      <p:sp>
        <p:nvSpPr>
          <p:cNvPr id="7" name="Text 5"/>
          <p:cNvSpPr/>
          <p:nvPr/>
        </p:nvSpPr>
        <p:spPr>
          <a:xfrm>
            <a:off x="1051084" y="4419600"/>
            <a:ext cx="3506986"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Command Window Display</a:t>
            </a:r>
            <a:endParaRPr lang="en-US" sz="2200" dirty="0"/>
          </a:p>
        </p:txBody>
      </p:sp>
      <p:sp>
        <p:nvSpPr>
          <p:cNvPr id="8" name="Text 6"/>
          <p:cNvSpPr/>
          <p:nvPr/>
        </p:nvSpPr>
        <p:spPr>
          <a:xfrm>
            <a:off x="1051084" y="4910018"/>
            <a:ext cx="3681770" cy="1451610"/>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final noise label (e.g., "Silence," "Hum," "Traffic") is clearly displayed in the command window for immediate feedback.</a:t>
            </a:r>
            <a:endParaRPr lang="en-US" sz="1750" dirty="0"/>
          </a:p>
        </p:txBody>
      </p:sp>
      <p:sp>
        <p:nvSpPr>
          <p:cNvPr id="9" name="Shape 7"/>
          <p:cNvSpPr/>
          <p:nvPr/>
        </p:nvSpPr>
        <p:spPr>
          <a:xfrm>
            <a:off x="5216962" y="3481864"/>
            <a:ext cx="4196358" cy="3137059"/>
          </a:xfrm>
          <a:prstGeom prst="roundRect">
            <a:avLst>
              <a:gd name="adj" fmla="val 3037"/>
            </a:avLst>
          </a:prstGeom>
          <a:solidFill>
            <a:srgbClr val="FFFAF6"/>
          </a:solidFill>
          <a:ln w="30480">
            <a:solidFill>
              <a:srgbClr val="CCC4EC"/>
            </a:solidFill>
            <a:prstDash val="solid"/>
          </a:ln>
          <a:effectLst>
            <a:outerShdw dist="20320" dir="2700000" algn="bl" rotWithShape="0">
              <a:srgbClr val="CCC4EC">
                <a:alpha val="100000"/>
              </a:srgbClr>
            </a:outerShdw>
          </a:effectLst>
        </p:spPr>
        <p:txBody>
          <a:bodyPr/>
          <a:lstStyle/>
          <a:p>
            <a:endParaRPr lang="en-US"/>
          </a:p>
        </p:txBody>
      </p:sp>
      <p:sp>
        <p:nvSpPr>
          <p:cNvPr id="10" name="Shape 8"/>
          <p:cNvSpPr/>
          <p:nvPr/>
        </p:nvSpPr>
        <p:spPr>
          <a:xfrm>
            <a:off x="5247442" y="3512344"/>
            <a:ext cx="4135398" cy="680442"/>
          </a:xfrm>
          <a:prstGeom prst="roundRect">
            <a:avLst>
              <a:gd name="adj" fmla="val 8626"/>
            </a:avLst>
          </a:prstGeom>
          <a:solidFill>
            <a:srgbClr val="CCC4EC">
              <a:alpha val="50000"/>
            </a:srgbClr>
          </a:solidFill>
          <a:effectLst>
            <a:outerShdw dist="20320" dir="2700000" algn="bl" rotWithShape="0">
              <a:srgbClr val="B2AAD2">
                <a:alpha val="100000"/>
              </a:srgbClr>
            </a:outerShdw>
          </a:effectLst>
        </p:spPr>
        <p:txBody>
          <a:bodyPr/>
          <a:lstStyle/>
          <a:p>
            <a:endParaRPr lang="en-US"/>
          </a:p>
        </p:txBody>
      </p:sp>
      <p:sp>
        <p:nvSpPr>
          <p:cNvPr id="11" name="Text 9"/>
          <p:cNvSpPr/>
          <p:nvPr/>
        </p:nvSpPr>
        <p:spPr>
          <a:xfrm>
            <a:off x="7145060" y="3636050"/>
            <a:ext cx="340162" cy="425291"/>
          </a:xfrm>
          <a:prstGeom prst="rect">
            <a:avLst/>
          </a:prstGeom>
          <a:noFill/>
        </p:spPr>
        <p:txBody>
          <a:bodyPr wrap="none" lIns="0" tIns="0" rIns="0" bIns="0" rtlCol="0" anchor="t"/>
          <a:lstStyle/>
          <a:p>
            <a:pPr marL="0" indent="0" algn="l">
              <a:lnSpc>
                <a:spcPts val="2650"/>
              </a:lnSpc>
              <a:buNone/>
            </a:pPr>
            <a:r>
              <a:rPr lang="en-US" sz="265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2650" dirty="0"/>
          </a:p>
        </p:txBody>
      </p:sp>
      <p:sp>
        <p:nvSpPr>
          <p:cNvPr id="12" name="Text 10"/>
          <p:cNvSpPr/>
          <p:nvPr/>
        </p:nvSpPr>
        <p:spPr>
          <a:xfrm>
            <a:off x="5474256" y="4419600"/>
            <a:ext cx="2982278"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User Verification Pause</a:t>
            </a:r>
            <a:endParaRPr lang="en-US" sz="2200" dirty="0"/>
          </a:p>
        </p:txBody>
      </p:sp>
      <p:sp>
        <p:nvSpPr>
          <p:cNvPr id="13" name="Text 11"/>
          <p:cNvSpPr/>
          <p:nvPr/>
        </p:nvSpPr>
        <p:spPr>
          <a:xfrm>
            <a:off x="5474256" y="4910018"/>
            <a:ext cx="3681770" cy="1451610"/>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 brief pause is incorporated, allowing users to verify the classification before proceeding to the filtering stage.</a:t>
            </a:r>
            <a:endParaRPr lang="en-US" sz="1750" dirty="0"/>
          </a:p>
        </p:txBody>
      </p:sp>
      <p:sp>
        <p:nvSpPr>
          <p:cNvPr id="14" name="Shape 12"/>
          <p:cNvSpPr/>
          <p:nvPr/>
        </p:nvSpPr>
        <p:spPr>
          <a:xfrm>
            <a:off x="9640133" y="3481864"/>
            <a:ext cx="4196358" cy="3137059"/>
          </a:xfrm>
          <a:prstGeom prst="roundRect">
            <a:avLst>
              <a:gd name="adj" fmla="val 3037"/>
            </a:avLst>
          </a:prstGeom>
          <a:solidFill>
            <a:srgbClr val="FFFAF6"/>
          </a:solidFill>
          <a:ln w="30480">
            <a:solidFill>
              <a:srgbClr val="B4DAE4"/>
            </a:solidFill>
            <a:prstDash val="solid"/>
          </a:ln>
          <a:effectLst>
            <a:outerShdw dist="20320" dir="2700000" algn="bl" rotWithShape="0">
              <a:srgbClr val="B4DAE4">
                <a:alpha val="100000"/>
              </a:srgbClr>
            </a:outerShdw>
          </a:effectLst>
        </p:spPr>
        <p:txBody>
          <a:bodyPr/>
          <a:lstStyle/>
          <a:p>
            <a:endParaRPr lang="en-US"/>
          </a:p>
        </p:txBody>
      </p:sp>
      <p:sp>
        <p:nvSpPr>
          <p:cNvPr id="15" name="Shape 13"/>
          <p:cNvSpPr/>
          <p:nvPr/>
        </p:nvSpPr>
        <p:spPr>
          <a:xfrm>
            <a:off x="9670613" y="3512344"/>
            <a:ext cx="4135398" cy="680442"/>
          </a:xfrm>
          <a:prstGeom prst="roundRect">
            <a:avLst>
              <a:gd name="adj" fmla="val 8626"/>
            </a:avLst>
          </a:prstGeom>
          <a:solidFill>
            <a:srgbClr val="B4DAE4">
              <a:alpha val="50000"/>
            </a:srgbClr>
          </a:solidFill>
          <a:effectLst>
            <a:outerShdw dist="20320" dir="2700000" algn="bl" rotWithShape="0">
              <a:srgbClr val="9AC0CA">
                <a:alpha val="100000"/>
              </a:srgbClr>
            </a:outerShdw>
          </a:effectLst>
        </p:spPr>
        <p:txBody>
          <a:bodyPr/>
          <a:lstStyle/>
          <a:p>
            <a:endParaRPr lang="en-US"/>
          </a:p>
        </p:txBody>
      </p:sp>
      <p:sp>
        <p:nvSpPr>
          <p:cNvPr id="16" name="Text 14"/>
          <p:cNvSpPr/>
          <p:nvPr/>
        </p:nvSpPr>
        <p:spPr>
          <a:xfrm>
            <a:off x="11568232" y="3636050"/>
            <a:ext cx="340162" cy="425291"/>
          </a:xfrm>
          <a:prstGeom prst="rect">
            <a:avLst/>
          </a:prstGeom>
          <a:noFill/>
        </p:spPr>
        <p:txBody>
          <a:bodyPr wrap="none" lIns="0" tIns="0" rIns="0" bIns="0" rtlCol="0" anchor="t"/>
          <a:lstStyle/>
          <a:p>
            <a:pPr marL="0" indent="0" algn="l">
              <a:lnSpc>
                <a:spcPts val="2650"/>
              </a:lnSpc>
              <a:buNone/>
            </a:pPr>
            <a:r>
              <a:rPr lang="en-US" sz="265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2650" dirty="0"/>
          </a:p>
        </p:txBody>
      </p:sp>
      <p:sp>
        <p:nvSpPr>
          <p:cNvPr id="17" name="Text 15"/>
          <p:cNvSpPr/>
          <p:nvPr/>
        </p:nvSpPr>
        <p:spPr>
          <a:xfrm>
            <a:off x="9897427" y="441960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Filter Selection</a:t>
            </a:r>
            <a:endParaRPr lang="en-US" sz="2200" dirty="0"/>
          </a:p>
        </p:txBody>
      </p:sp>
      <p:sp>
        <p:nvSpPr>
          <p:cNvPr id="18" name="Text 16"/>
          <p:cNvSpPr/>
          <p:nvPr/>
        </p:nvSpPr>
        <p:spPr>
          <a:xfrm>
            <a:off x="9897427" y="4910018"/>
            <a:ext cx="3681770" cy="1451610"/>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classified noise type directly dictates the selection of the most appropriate adaptive filter within the second module of the system.</a:t>
            </a:r>
            <a:endParaRPr lang="en-US" sz="1750" dirty="0"/>
          </a:p>
        </p:txBody>
      </p:sp>
      <p:sp>
        <p:nvSpPr>
          <p:cNvPr id="19" name="Text 17"/>
          <p:cNvSpPr/>
          <p:nvPr/>
        </p:nvSpPr>
        <p:spPr>
          <a:xfrm>
            <a:off x="793790" y="6874073"/>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This ensures that the filtering process is precisely tailored to the specific noise encountered, maximizing effectiveness and audio clarity.</a:t>
            </a:r>
            <a:endParaRPr lang="en-US" sz="1750" dirty="0"/>
          </a:p>
        </p:txBody>
      </p:sp>
      <p:sp>
        <p:nvSpPr>
          <p:cNvPr id="21" name="Text Box 5">
            <a:extLst>
              <a:ext uri="{FF2B5EF4-FFF2-40B4-BE49-F238E27FC236}">
                <a16:creationId xmlns:a16="http://schemas.microsoft.com/office/drawing/2014/main" id="{E6F6479C-BFAA-E283-5477-77D6C32DEED9}"/>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2" name="Text 3">
            <a:extLst>
              <a:ext uri="{FF2B5EF4-FFF2-40B4-BE49-F238E27FC236}">
                <a16:creationId xmlns:a16="http://schemas.microsoft.com/office/drawing/2014/main" id="{BEE448FD-44B5-BAFA-9F89-6C8B248E7200}"/>
              </a:ext>
            </a:extLst>
          </p:cNvPr>
          <p:cNvSpPr/>
          <p:nvPr/>
        </p:nvSpPr>
        <p:spPr>
          <a:xfrm>
            <a:off x="13556825"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10</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64394"/>
            <a:ext cx="5654516" cy="602456"/>
          </a:xfrm>
          <a:prstGeom prst="rect">
            <a:avLst/>
          </a:prstGeom>
          <a:noFill/>
          <a:ln/>
        </p:spPr>
        <p:txBody>
          <a:bodyPr wrap="none" lIns="0" tIns="0" rIns="0" bIns="0" rtlCol="0" anchor="t"/>
          <a:lstStyle/>
          <a:p>
            <a:pPr marL="0" indent="0" algn="l">
              <a:lnSpc>
                <a:spcPts val="4700"/>
              </a:lnSpc>
              <a:buNone/>
            </a:pPr>
            <a:r>
              <a:rPr lang="en-US" sz="3750" dirty="0">
                <a:solidFill>
                  <a:srgbClr val="4B6981"/>
                </a:solidFill>
                <a:latin typeface="Playfair Display Semi Bold" pitchFamily="34" charset="0"/>
                <a:ea typeface="Playfair Display Semi Bold" pitchFamily="34" charset="-122"/>
                <a:cs typeface="Playfair Display Semi Bold" pitchFamily="34" charset="-120"/>
              </a:rPr>
              <a:t>Noise Classification Logic</a:t>
            </a:r>
            <a:endParaRPr lang="en-US" sz="3750" dirty="0"/>
          </a:p>
        </p:txBody>
      </p:sp>
      <p:sp>
        <p:nvSpPr>
          <p:cNvPr id="3" name="Shape 1"/>
          <p:cNvSpPr/>
          <p:nvPr/>
        </p:nvSpPr>
        <p:spPr>
          <a:xfrm>
            <a:off x="793790" y="1852374"/>
            <a:ext cx="6424970" cy="2659975"/>
          </a:xfrm>
          <a:prstGeom prst="roundRect">
            <a:avLst>
              <a:gd name="adj" fmla="val 3044"/>
            </a:avLst>
          </a:prstGeom>
          <a:solidFill>
            <a:srgbClr val="FFFAF6"/>
          </a:solidFill>
          <a:ln w="22860">
            <a:solidFill>
              <a:srgbClr val="E1C2C2"/>
            </a:solidFill>
            <a:prstDash val="solid"/>
          </a:ln>
          <a:effectLst>
            <a:outerShdw dist="17780" dir="2700000" algn="bl" rotWithShape="0">
              <a:srgbClr val="E1C2C2">
                <a:alpha val="100000"/>
              </a:srgbClr>
            </a:outerShdw>
          </a:effectLst>
        </p:spPr>
        <p:txBody>
          <a:bodyPr/>
          <a:lstStyle/>
          <a:p>
            <a:endParaRPr lang="en-US"/>
          </a:p>
        </p:txBody>
      </p:sp>
      <p:sp>
        <p:nvSpPr>
          <p:cNvPr id="4" name="Shape 2"/>
          <p:cNvSpPr/>
          <p:nvPr/>
        </p:nvSpPr>
        <p:spPr>
          <a:xfrm>
            <a:off x="816650" y="1875234"/>
            <a:ext cx="6379250" cy="578406"/>
          </a:xfrm>
          <a:prstGeom prst="roundRect">
            <a:avLst>
              <a:gd name="adj" fmla="val 9257"/>
            </a:avLst>
          </a:prstGeom>
          <a:solidFill>
            <a:srgbClr val="E1C2C2">
              <a:alpha val="50000"/>
            </a:srgbClr>
          </a:solidFill>
          <a:ln/>
          <a:effectLst>
            <a:outerShdw dist="17780" dir="2700000" algn="bl" rotWithShape="0">
              <a:srgbClr val="C7A8A8">
                <a:alpha val="100000"/>
              </a:srgbClr>
            </a:outerShdw>
          </a:effectLst>
        </p:spPr>
        <p:txBody>
          <a:bodyPr/>
          <a:lstStyle/>
          <a:p>
            <a:endParaRPr lang="en-US"/>
          </a:p>
        </p:txBody>
      </p:sp>
      <p:sp>
        <p:nvSpPr>
          <p:cNvPr id="5" name="Text 3"/>
          <p:cNvSpPr/>
          <p:nvPr/>
        </p:nvSpPr>
        <p:spPr>
          <a:xfrm>
            <a:off x="3861673" y="1979890"/>
            <a:ext cx="289203" cy="361474"/>
          </a:xfrm>
          <a:prstGeom prst="rect">
            <a:avLst/>
          </a:prstGeom>
          <a:noFill/>
          <a:ln/>
        </p:spPr>
        <p:txBody>
          <a:bodyPr wrap="none" lIns="0" tIns="0" rIns="0" bIns="0" rtlCol="0" anchor="t"/>
          <a:lstStyle/>
          <a:p>
            <a:pPr marL="0" indent="0" algn="l">
              <a:lnSpc>
                <a:spcPts val="2250"/>
              </a:lnSpc>
              <a:buNone/>
            </a:pPr>
            <a:r>
              <a:rPr lang="en-US" sz="225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2250" dirty="0"/>
          </a:p>
        </p:txBody>
      </p:sp>
      <p:sp>
        <p:nvSpPr>
          <p:cNvPr id="6" name="Text 4"/>
          <p:cNvSpPr/>
          <p:nvPr/>
        </p:nvSpPr>
        <p:spPr>
          <a:xfrm>
            <a:off x="1009412" y="2646402"/>
            <a:ext cx="3276481" cy="301228"/>
          </a:xfrm>
          <a:prstGeom prst="rect">
            <a:avLst/>
          </a:prstGeom>
          <a:noFill/>
          <a:ln/>
        </p:spPr>
        <p:txBody>
          <a:bodyPr wrap="none" lIns="0" tIns="0" rIns="0" bIns="0" rtlCol="0" anchor="t"/>
          <a:lstStyle/>
          <a:p>
            <a:pPr marL="0" indent="0" algn="l">
              <a:lnSpc>
                <a:spcPts val="2350"/>
              </a:lnSpc>
              <a:buNone/>
            </a:pPr>
            <a:r>
              <a:rPr lang="en-US" sz="1850" dirty="0">
                <a:solidFill>
                  <a:srgbClr val="6F655D"/>
                </a:solidFill>
                <a:latin typeface="Playfair Display Semi Bold" pitchFamily="34" charset="0"/>
                <a:ea typeface="Playfair Display Semi Bold" pitchFamily="34" charset="-122"/>
                <a:cs typeface="Playfair Display Semi Bold" pitchFamily="34" charset="-120"/>
              </a:rPr>
              <a:t>Frequency Band Power Ratios</a:t>
            </a:r>
            <a:endParaRPr lang="en-US" sz="1850" dirty="0"/>
          </a:p>
        </p:txBody>
      </p:sp>
      <p:sp>
        <p:nvSpPr>
          <p:cNvPr id="7" name="Text 5"/>
          <p:cNvSpPr/>
          <p:nvPr/>
        </p:nvSpPr>
        <p:spPr>
          <a:xfrm>
            <a:off x="1009412" y="3063240"/>
            <a:ext cx="5993725" cy="1233487"/>
          </a:xfrm>
          <a:prstGeom prst="rect">
            <a:avLst/>
          </a:prstGeom>
          <a:noFill/>
          <a:ln/>
        </p:spPr>
        <p:txBody>
          <a:bodyPr wrap="square" lIns="0" tIns="0" rIns="0" bIns="0" rtlCol="0" anchor="t"/>
          <a:lstStyle/>
          <a:p>
            <a:pPr marL="0" indent="0" algn="l">
              <a:lnSpc>
                <a:spcPts val="2400"/>
              </a:lnSpc>
              <a:buNone/>
            </a:pPr>
            <a:r>
              <a:rPr lang="en-US" sz="1500" dirty="0">
                <a:solidFill>
                  <a:srgbClr val="6F655D"/>
                </a:solidFill>
                <a:latin typeface="Public Sans" pitchFamily="34" charset="0"/>
                <a:ea typeface="Public Sans" pitchFamily="34" charset="-122"/>
                <a:cs typeface="Public Sans" pitchFamily="34" charset="-120"/>
              </a:rPr>
              <a:t>Power ratios are meticulously computed across predefined frequency bands. This granular analysis forms the foundational data for subsequent classification, ensuring robust feature extraction from the audio input.</a:t>
            </a:r>
            <a:endParaRPr lang="en-US" sz="1500" dirty="0"/>
          </a:p>
        </p:txBody>
      </p:sp>
      <p:sp>
        <p:nvSpPr>
          <p:cNvPr id="8" name="Shape 6"/>
          <p:cNvSpPr/>
          <p:nvPr/>
        </p:nvSpPr>
        <p:spPr>
          <a:xfrm>
            <a:off x="7411522" y="1852374"/>
            <a:ext cx="6425089" cy="2659975"/>
          </a:xfrm>
          <a:prstGeom prst="roundRect">
            <a:avLst>
              <a:gd name="adj" fmla="val 3044"/>
            </a:avLst>
          </a:prstGeom>
          <a:solidFill>
            <a:srgbClr val="FFFAF6"/>
          </a:solidFill>
          <a:ln w="22860">
            <a:solidFill>
              <a:srgbClr val="CCC4EC"/>
            </a:solidFill>
            <a:prstDash val="solid"/>
          </a:ln>
          <a:effectLst>
            <a:outerShdw dist="17780" dir="2700000" algn="bl" rotWithShape="0">
              <a:srgbClr val="CCC4EC">
                <a:alpha val="100000"/>
              </a:srgbClr>
            </a:outerShdw>
          </a:effectLst>
        </p:spPr>
        <p:txBody>
          <a:bodyPr/>
          <a:lstStyle/>
          <a:p>
            <a:endParaRPr lang="en-US"/>
          </a:p>
        </p:txBody>
      </p:sp>
      <p:sp>
        <p:nvSpPr>
          <p:cNvPr id="9" name="Shape 7"/>
          <p:cNvSpPr/>
          <p:nvPr/>
        </p:nvSpPr>
        <p:spPr>
          <a:xfrm>
            <a:off x="7434382" y="1875234"/>
            <a:ext cx="6379369" cy="578406"/>
          </a:xfrm>
          <a:prstGeom prst="roundRect">
            <a:avLst>
              <a:gd name="adj" fmla="val 9257"/>
            </a:avLst>
          </a:prstGeom>
          <a:solidFill>
            <a:srgbClr val="CCC4EC">
              <a:alpha val="50000"/>
            </a:srgbClr>
          </a:solidFill>
          <a:ln/>
          <a:effectLst>
            <a:outerShdw dist="17780" dir="2700000" algn="bl" rotWithShape="0">
              <a:srgbClr val="B2AAD2">
                <a:alpha val="100000"/>
              </a:srgbClr>
            </a:outerShdw>
          </a:effectLst>
        </p:spPr>
        <p:txBody>
          <a:bodyPr/>
          <a:lstStyle/>
          <a:p>
            <a:endParaRPr lang="en-US"/>
          </a:p>
        </p:txBody>
      </p:sp>
      <p:sp>
        <p:nvSpPr>
          <p:cNvPr id="10" name="Text 8"/>
          <p:cNvSpPr/>
          <p:nvPr/>
        </p:nvSpPr>
        <p:spPr>
          <a:xfrm>
            <a:off x="10479405" y="1979890"/>
            <a:ext cx="289203" cy="361474"/>
          </a:xfrm>
          <a:prstGeom prst="rect">
            <a:avLst/>
          </a:prstGeom>
          <a:noFill/>
          <a:ln/>
        </p:spPr>
        <p:txBody>
          <a:bodyPr wrap="none" lIns="0" tIns="0" rIns="0" bIns="0" rtlCol="0" anchor="t"/>
          <a:lstStyle/>
          <a:p>
            <a:pPr marL="0" indent="0" algn="l">
              <a:lnSpc>
                <a:spcPts val="2250"/>
              </a:lnSpc>
              <a:buNone/>
            </a:pPr>
            <a:r>
              <a:rPr lang="en-US" sz="225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2250" dirty="0"/>
          </a:p>
        </p:txBody>
      </p:sp>
      <p:sp>
        <p:nvSpPr>
          <p:cNvPr id="11" name="Text 9"/>
          <p:cNvSpPr/>
          <p:nvPr/>
        </p:nvSpPr>
        <p:spPr>
          <a:xfrm>
            <a:off x="7627144" y="2646402"/>
            <a:ext cx="3477578" cy="301228"/>
          </a:xfrm>
          <a:prstGeom prst="rect">
            <a:avLst/>
          </a:prstGeom>
          <a:noFill/>
          <a:ln/>
        </p:spPr>
        <p:txBody>
          <a:bodyPr wrap="none" lIns="0" tIns="0" rIns="0" bIns="0" rtlCol="0" anchor="t"/>
          <a:lstStyle/>
          <a:p>
            <a:pPr marL="0" indent="0" algn="l">
              <a:lnSpc>
                <a:spcPts val="2350"/>
              </a:lnSpc>
              <a:buNone/>
            </a:pPr>
            <a:r>
              <a:rPr lang="en-US" sz="1850" dirty="0">
                <a:solidFill>
                  <a:srgbClr val="6F655D"/>
                </a:solidFill>
                <a:latin typeface="Playfair Display Semi Bold" pitchFamily="34" charset="0"/>
                <a:ea typeface="Playfair Display Semi Bold" pitchFamily="34" charset="-122"/>
                <a:cs typeface="Playfair Display Semi Bold" pitchFamily="34" charset="-120"/>
              </a:rPr>
              <a:t>Threshold-Based Decision Tree</a:t>
            </a:r>
            <a:endParaRPr lang="en-US" sz="1850" dirty="0"/>
          </a:p>
        </p:txBody>
      </p:sp>
      <p:sp>
        <p:nvSpPr>
          <p:cNvPr id="12" name="Text 10"/>
          <p:cNvSpPr/>
          <p:nvPr/>
        </p:nvSpPr>
        <p:spPr>
          <a:xfrm>
            <a:off x="7627144" y="3063240"/>
            <a:ext cx="5993844" cy="1233487"/>
          </a:xfrm>
          <a:prstGeom prst="rect">
            <a:avLst/>
          </a:prstGeom>
          <a:noFill/>
          <a:ln/>
        </p:spPr>
        <p:txBody>
          <a:bodyPr wrap="square" lIns="0" tIns="0" rIns="0" bIns="0" rtlCol="0" anchor="t"/>
          <a:lstStyle/>
          <a:p>
            <a:pPr marL="0" indent="0" algn="l">
              <a:lnSpc>
                <a:spcPts val="2400"/>
              </a:lnSpc>
              <a:buNone/>
            </a:pPr>
            <a:r>
              <a:rPr lang="en-US" sz="1500" dirty="0">
                <a:solidFill>
                  <a:srgbClr val="6F655D"/>
                </a:solidFill>
                <a:latin typeface="Public Sans" pitchFamily="34" charset="0"/>
                <a:ea typeface="Public Sans" pitchFamily="34" charset="-122"/>
                <a:cs typeface="Public Sans" pitchFamily="34" charset="-120"/>
              </a:rPr>
              <a:t>A meticulously designed decision tree, utilizing empirically derived thresholds, processes these power ratios. This structured approach ensures accurate and efficient categorization of diverse noise types, enhancing system responsiveness.</a:t>
            </a:r>
            <a:endParaRPr lang="en-US" sz="1500" dirty="0"/>
          </a:p>
        </p:txBody>
      </p:sp>
      <p:sp>
        <p:nvSpPr>
          <p:cNvPr id="13" name="Shape 11"/>
          <p:cNvSpPr/>
          <p:nvPr/>
        </p:nvSpPr>
        <p:spPr>
          <a:xfrm>
            <a:off x="793790" y="4705112"/>
            <a:ext cx="6424970" cy="2659975"/>
          </a:xfrm>
          <a:prstGeom prst="roundRect">
            <a:avLst>
              <a:gd name="adj" fmla="val 3044"/>
            </a:avLst>
          </a:prstGeom>
          <a:solidFill>
            <a:srgbClr val="FFFAF6"/>
          </a:solidFill>
          <a:ln w="22860">
            <a:solidFill>
              <a:srgbClr val="B4DAE4"/>
            </a:solidFill>
            <a:prstDash val="solid"/>
          </a:ln>
          <a:effectLst>
            <a:outerShdw dist="17780" dir="2700000" algn="bl" rotWithShape="0">
              <a:srgbClr val="B4DAE4">
                <a:alpha val="100000"/>
              </a:srgbClr>
            </a:outerShdw>
          </a:effectLst>
        </p:spPr>
        <p:txBody>
          <a:bodyPr/>
          <a:lstStyle/>
          <a:p>
            <a:endParaRPr lang="en-US"/>
          </a:p>
        </p:txBody>
      </p:sp>
      <p:sp>
        <p:nvSpPr>
          <p:cNvPr id="14" name="Shape 12"/>
          <p:cNvSpPr/>
          <p:nvPr/>
        </p:nvSpPr>
        <p:spPr>
          <a:xfrm>
            <a:off x="816650" y="4727972"/>
            <a:ext cx="6379250" cy="578406"/>
          </a:xfrm>
          <a:prstGeom prst="roundRect">
            <a:avLst>
              <a:gd name="adj" fmla="val 9257"/>
            </a:avLst>
          </a:prstGeom>
          <a:solidFill>
            <a:srgbClr val="B4DAE4">
              <a:alpha val="50000"/>
            </a:srgbClr>
          </a:solidFill>
          <a:ln/>
          <a:effectLst>
            <a:outerShdw dist="17780" dir="2700000" algn="bl" rotWithShape="0">
              <a:srgbClr val="9AC0CA">
                <a:alpha val="100000"/>
              </a:srgbClr>
            </a:outerShdw>
          </a:effectLst>
        </p:spPr>
        <p:txBody>
          <a:bodyPr/>
          <a:lstStyle/>
          <a:p>
            <a:endParaRPr lang="en-US"/>
          </a:p>
        </p:txBody>
      </p:sp>
      <p:sp>
        <p:nvSpPr>
          <p:cNvPr id="15" name="Text 13"/>
          <p:cNvSpPr/>
          <p:nvPr/>
        </p:nvSpPr>
        <p:spPr>
          <a:xfrm>
            <a:off x="3861673" y="4832628"/>
            <a:ext cx="289203" cy="361474"/>
          </a:xfrm>
          <a:prstGeom prst="rect">
            <a:avLst/>
          </a:prstGeom>
          <a:noFill/>
          <a:ln/>
        </p:spPr>
        <p:txBody>
          <a:bodyPr wrap="none" lIns="0" tIns="0" rIns="0" bIns="0" rtlCol="0" anchor="t"/>
          <a:lstStyle/>
          <a:p>
            <a:pPr marL="0" indent="0" algn="l">
              <a:lnSpc>
                <a:spcPts val="2250"/>
              </a:lnSpc>
              <a:buNone/>
            </a:pPr>
            <a:r>
              <a:rPr lang="en-US" sz="225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2250" dirty="0"/>
          </a:p>
        </p:txBody>
      </p:sp>
      <p:sp>
        <p:nvSpPr>
          <p:cNvPr id="16" name="Text 14"/>
          <p:cNvSpPr/>
          <p:nvPr/>
        </p:nvSpPr>
        <p:spPr>
          <a:xfrm>
            <a:off x="1009412" y="5499140"/>
            <a:ext cx="2737009" cy="301228"/>
          </a:xfrm>
          <a:prstGeom prst="rect">
            <a:avLst/>
          </a:prstGeom>
          <a:noFill/>
          <a:ln/>
        </p:spPr>
        <p:txBody>
          <a:bodyPr wrap="none" lIns="0" tIns="0" rIns="0" bIns="0" rtlCol="0" anchor="t"/>
          <a:lstStyle/>
          <a:p>
            <a:pPr marL="0" indent="0" algn="l">
              <a:lnSpc>
                <a:spcPts val="2350"/>
              </a:lnSpc>
              <a:buNone/>
            </a:pPr>
            <a:r>
              <a:rPr lang="en-US" sz="1850" dirty="0">
                <a:solidFill>
                  <a:srgbClr val="6F655D"/>
                </a:solidFill>
                <a:latin typeface="Playfair Display Semi Bold" pitchFamily="34" charset="0"/>
                <a:ea typeface="Playfair Display Semi Bold" pitchFamily="34" charset="-122"/>
                <a:cs typeface="Playfair Display Semi Bold" pitchFamily="34" charset="-120"/>
              </a:rPr>
              <a:t>Diverse Noise Categories</a:t>
            </a:r>
            <a:endParaRPr lang="en-US" sz="1850" dirty="0"/>
          </a:p>
        </p:txBody>
      </p:sp>
      <p:sp>
        <p:nvSpPr>
          <p:cNvPr id="17" name="Text 15"/>
          <p:cNvSpPr/>
          <p:nvPr/>
        </p:nvSpPr>
        <p:spPr>
          <a:xfrm>
            <a:off x="1009412" y="5915978"/>
            <a:ext cx="5993725" cy="1233487"/>
          </a:xfrm>
          <a:prstGeom prst="rect">
            <a:avLst/>
          </a:prstGeom>
          <a:noFill/>
          <a:ln/>
        </p:spPr>
        <p:txBody>
          <a:bodyPr wrap="square" lIns="0" tIns="0" rIns="0" bIns="0" rtlCol="0" anchor="t"/>
          <a:lstStyle/>
          <a:p>
            <a:pPr marL="0" indent="0" algn="l">
              <a:lnSpc>
                <a:spcPts val="2400"/>
              </a:lnSpc>
              <a:buNone/>
            </a:pPr>
            <a:r>
              <a:rPr lang="en-US" sz="1500" dirty="0">
                <a:solidFill>
                  <a:srgbClr val="6F655D"/>
                </a:solidFill>
                <a:latin typeface="Public Sans" pitchFamily="34" charset="0"/>
                <a:ea typeface="Public Sans" pitchFamily="34" charset="-122"/>
                <a:cs typeface="Public Sans" pitchFamily="34" charset="-120"/>
              </a:rPr>
              <a:t>The system precisely identifies and classifies audio into distinct categories: silence, hum, chatter, wind, traffic, and fan noise. This comprehensive classification enables targeted and effective noise reduction strategies.</a:t>
            </a:r>
            <a:endParaRPr lang="en-US" sz="1500" dirty="0"/>
          </a:p>
        </p:txBody>
      </p:sp>
      <p:sp>
        <p:nvSpPr>
          <p:cNvPr id="18" name="Shape 16"/>
          <p:cNvSpPr/>
          <p:nvPr/>
        </p:nvSpPr>
        <p:spPr>
          <a:xfrm>
            <a:off x="7411522" y="4705112"/>
            <a:ext cx="6425089" cy="2659975"/>
          </a:xfrm>
          <a:prstGeom prst="roundRect">
            <a:avLst>
              <a:gd name="adj" fmla="val 3044"/>
            </a:avLst>
          </a:prstGeom>
          <a:solidFill>
            <a:srgbClr val="FFFAF6"/>
          </a:solidFill>
          <a:ln w="22860">
            <a:solidFill>
              <a:srgbClr val="E1C2C2"/>
            </a:solidFill>
            <a:prstDash val="solid"/>
          </a:ln>
          <a:effectLst>
            <a:outerShdw dist="17780" dir="2700000" algn="bl" rotWithShape="0">
              <a:srgbClr val="E1C2C2">
                <a:alpha val="100000"/>
              </a:srgbClr>
            </a:outerShdw>
          </a:effectLst>
        </p:spPr>
        <p:txBody>
          <a:bodyPr/>
          <a:lstStyle/>
          <a:p>
            <a:endParaRPr lang="en-US"/>
          </a:p>
        </p:txBody>
      </p:sp>
      <p:sp>
        <p:nvSpPr>
          <p:cNvPr id="19" name="Shape 17"/>
          <p:cNvSpPr/>
          <p:nvPr/>
        </p:nvSpPr>
        <p:spPr>
          <a:xfrm>
            <a:off x="7434382" y="4727972"/>
            <a:ext cx="6379369" cy="578406"/>
          </a:xfrm>
          <a:prstGeom prst="roundRect">
            <a:avLst>
              <a:gd name="adj" fmla="val 9257"/>
            </a:avLst>
          </a:prstGeom>
          <a:solidFill>
            <a:srgbClr val="E1C2C2">
              <a:alpha val="50000"/>
            </a:srgbClr>
          </a:solidFill>
          <a:ln/>
          <a:effectLst>
            <a:outerShdw dist="17780" dir="2700000" algn="bl" rotWithShape="0">
              <a:srgbClr val="C7A8A8">
                <a:alpha val="100000"/>
              </a:srgbClr>
            </a:outerShdw>
          </a:effectLst>
        </p:spPr>
        <p:txBody>
          <a:bodyPr/>
          <a:lstStyle/>
          <a:p>
            <a:endParaRPr lang="en-US"/>
          </a:p>
        </p:txBody>
      </p:sp>
      <p:sp>
        <p:nvSpPr>
          <p:cNvPr id="20" name="Text 18"/>
          <p:cNvSpPr/>
          <p:nvPr/>
        </p:nvSpPr>
        <p:spPr>
          <a:xfrm>
            <a:off x="10479405" y="4832628"/>
            <a:ext cx="289203" cy="361474"/>
          </a:xfrm>
          <a:prstGeom prst="rect">
            <a:avLst/>
          </a:prstGeom>
          <a:noFill/>
          <a:ln/>
        </p:spPr>
        <p:txBody>
          <a:bodyPr wrap="none" lIns="0" tIns="0" rIns="0" bIns="0" rtlCol="0" anchor="t"/>
          <a:lstStyle/>
          <a:p>
            <a:pPr marL="0" indent="0" algn="l">
              <a:lnSpc>
                <a:spcPts val="2250"/>
              </a:lnSpc>
              <a:buNone/>
            </a:pPr>
            <a:r>
              <a:rPr lang="en-US" sz="2250" dirty="0">
                <a:solidFill>
                  <a:srgbClr val="000000"/>
                </a:solidFill>
                <a:latin typeface="Playfair Display Semi Bold" pitchFamily="34" charset="0"/>
                <a:ea typeface="Playfair Display Semi Bold" pitchFamily="34" charset="-122"/>
                <a:cs typeface="Playfair Display Semi Bold" pitchFamily="34" charset="-120"/>
              </a:rPr>
              <a:t>4</a:t>
            </a:r>
            <a:endParaRPr lang="en-US" sz="2250" dirty="0"/>
          </a:p>
        </p:txBody>
      </p:sp>
      <p:sp>
        <p:nvSpPr>
          <p:cNvPr id="21" name="Text 19"/>
          <p:cNvSpPr/>
          <p:nvPr/>
        </p:nvSpPr>
        <p:spPr>
          <a:xfrm>
            <a:off x="7627144" y="5499140"/>
            <a:ext cx="2626638" cy="301228"/>
          </a:xfrm>
          <a:prstGeom prst="rect">
            <a:avLst/>
          </a:prstGeom>
          <a:noFill/>
          <a:ln/>
        </p:spPr>
        <p:txBody>
          <a:bodyPr wrap="none" lIns="0" tIns="0" rIns="0" bIns="0" rtlCol="0" anchor="t"/>
          <a:lstStyle/>
          <a:p>
            <a:pPr marL="0" indent="0" algn="l">
              <a:lnSpc>
                <a:spcPts val="2350"/>
              </a:lnSpc>
              <a:buNone/>
            </a:pPr>
            <a:r>
              <a:rPr lang="en-US" sz="1850" dirty="0">
                <a:solidFill>
                  <a:srgbClr val="6F655D"/>
                </a:solidFill>
                <a:latin typeface="Playfair Display Semi Bold" pitchFamily="34" charset="0"/>
                <a:ea typeface="Playfair Display Semi Bold" pitchFamily="34" charset="-122"/>
                <a:cs typeface="Playfair Display Semi Bold" pitchFamily="34" charset="-120"/>
              </a:rPr>
              <a:t>Transparent Debugging</a:t>
            </a:r>
            <a:endParaRPr lang="en-US" sz="1850" dirty="0"/>
          </a:p>
        </p:txBody>
      </p:sp>
      <p:sp>
        <p:nvSpPr>
          <p:cNvPr id="22" name="Text 20"/>
          <p:cNvSpPr/>
          <p:nvPr/>
        </p:nvSpPr>
        <p:spPr>
          <a:xfrm>
            <a:off x="7627144" y="5915978"/>
            <a:ext cx="5993844" cy="1233487"/>
          </a:xfrm>
          <a:prstGeom prst="rect">
            <a:avLst/>
          </a:prstGeom>
          <a:noFill/>
          <a:ln/>
        </p:spPr>
        <p:txBody>
          <a:bodyPr wrap="square" lIns="0" tIns="0" rIns="0" bIns="0" rtlCol="0" anchor="t"/>
          <a:lstStyle/>
          <a:p>
            <a:pPr marL="0" indent="0" algn="l">
              <a:lnSpc>
                <a:spcPts val="2400"/>
              </a:lnSpc>
              <a:buNone/>
            </a:pPr>
            <a:r>
              <a:rPr lang="en-US" sz="1500" dirty="0">
                <a:solidFill>
                  <a:srgbClr val="6F655D"/>
                </a:solidFill>
                <a:latin typeface="Public Sans" pitchFamily="34" charset="0"/>
                <a:ea typeface="Public Sans" pitchFamily="34" charset="-122"/>
                <a:cs typeface="Public Sans" pitchFamily="34" charset="-120"/>
              </a:rPr>
              <a:t>Critical debug values are continuously printed to the console, providing unparalleled transparency into the classification process. This facilitates real-time monitoring, troubleshooting, and validation of the system's decision-making logic.</a:t>
            </a:r>
            <a:endParaRPr lang="en-US" sz="1500" dirty="0"/>
          </a:p>
        </p:txBody>
      </p:sp>
      <p:sp>
        <p:nvSpPr>
          <p:cNvPr id="23" name="Text Box 5">
            <a:extLst>
              <a:ext uri="{FF2B5EF4-FFF2-40B4-BE49-F238E27FC236}">
                <a16:creationId xmlns:a16="http://schemas.microsoft.com/office/drawing/2014/main" id="{A908DF71-CA65-44B9-CEB8-0A57BE59ECED}"/>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4" name="Text 3">
            <a:extLst>
              <a:ext uri="{FF2B5EF4-FFF2-40B4-BE49-F238E27FC236}">
                <a16:creationId xmlns:a16="http://schemas.microsoft.com/office/drawing/2014/main" id="{78E45DC7-0941-1754-BA9C-3F2A212DBFE2}"/>
              </a:ext>
            </a:extLst>
          </p:cNvPr>
          <p:cNvSpPr/>
          <p:nvPr/>
        </p:nvSpPr>
        <p:spPr>
          <a:xfrm>
            <a:off x="13601031"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11</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527" y="618530"/>
            <a:ext cx="5412105" cy="631984"/>
          </a:xfrm>
          <a:prstGeom prst="rect">
            <a:avLst/>
          </a:prstGeom>
          <a:noFill/>
          <a:ln/>
        </p:spPr>
        <p:txBody>
          <a:bodyPr wrap="none" lIns="0" tIns="0" rIns="0" bIns="0" rtlCol="0" anchor="t"/>
          <a:lstStyle/>
          <a:p>
            <a:pPr marL="0" indent="0" algn="l">
              <a:lnSpc>
                <a:spcPts val="4950"/>
              </a:lnSpc>
              <a:buNone/>
            </a:pPr>
            <a:r>
              <a:rPr lang="en-US" sz="3950" dirty="0">
                <a:solidFill>
                  <a:srgbClr val="4B6981"/>
                </a:solidFill>
                <a:latin typeface="Playfair Display Semi Bold" pitchFamily="34" charset="0"/>
                <a:ea typeface="Playfair Display Semi Bold" pitchFamily="34" charset="-122"/>
                <a:cs typeface="Playfair Display Semi Bold" pitchFamily="34" charset="-120"/>
              </a:rPr>
              <a:t>Fixed Filter Techniques</a:t>
            </a:r>
            <a:endParaRPr lang="en-US" sz="3950" dirty="0"/>
          </a:p>
        </p:txBody>
      </p:sp>
      <p:pic>
        <p:nvPicPr>
          <p:cNvPr id="3" name="Image 0" descr="preencoded.png"/>
          <p:cNvPicPr>
            <a:picLocks noChangeAspect="1"/>
          </p:cNvPicPr>
          <p:nvPr/>
        </p:nvPicPr>
        <p:blipFill>
          <a:blip r:embed="rId2"/>
          <a:stretch>
            <a:fillRect/>
          </a:stretch>
        </p:blipFill>
        <p:spPr>
          <a:xfrm>
            <a:off x="786527" y="1654969"/>
            <a:ext cx="1011317" cy="1488996"/>
          </a:xfrm>
          <a:prstGeom prst="rect">
            <a:avLst/>
          </a:prstGeom>
        </p:spPr>
      </p:pic>
      <p:sp>
        <p:nvSpPr>
          <p:cNvPr id="4" name="Text 1"/>
          <p:cNvSpPr/>
          <p:nvPr/>
        </p:nvSpPr>
        <p:spPr>
          <a:xfrm>
            <a:off x="2000012" y="1857137"/>
            <a:ext cx="3240048" cy="316111"/>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Notch Filter: Electrical Hum</a:t>
            </a:r>
            <a:endParaRPr lang="en-US" sz="1950" dirty="0"/>
          </a:p>
        </p:txBody>
      </p:sp>
      <p:sp>
        <p:nvSpPr>
          <p:cNvPr id="5" name="Text 2"/>
          <p:cNvSpPr/>
          <p:nvPr/>
        </p:nvSpPr>
        <p:spPr>
          <a:xfrm>
            <a:off x="2000012" y="2294573"/>
            <a:ext cx="11843861" cy="647224"/>
          </a:xfrm>
          <a:prstGeom prst="rect">
            <a:avLst/>
          </a:prstGeom>
          <a:noFill/>
          <a:ln/>
        </p:spPr>
        <p:txBody>
          <a:bodyPr wrap="square" lIns="0" tIns="0" rIns="0" bIns="0" rtlCol="0" anchor="t"/>
          <a:lstStyle/>
          <a:p>
            <a:pPr marL="0" indent="0" algn="l">
              <a:lnSpc>
                <a:spcPts val="2500"/>
              </a:lnSpc>
              <a:buNone/>
            </a:pPr>
            <a:r>
              <a:rPr lang="en-US" sz="1550" dirty="0">
                <a:solidFill>
                  <a:srgbClr val="6F655D"/>
                </a:solidFill>
                <a:latin typeface="Public Sans" pitchFamily="34" charset="0"/>
                <a:ea typeface="Public Sans" pitchFamily="34" charset="-122"/>
                <a:cs typeface="Public Sans" pitchFamily="34" charset="-120"/>
              </a:rPr>
              <a:t>A precisely tuned notch filter effectively eliminates persistent 50 Hz electrical hum, a common artifact in many audio environments. This ensures a clean baseline for further signal processing.</a:t>
            </a:r>
            <a:endParaRPr lang="en-US" sz="1550" dirty="0"/>
          </a:p>
        </p:txBody>
      </p:sp>
      <p:pic>
        <p:nvPicPr>
          <p:cNvPr id="6" name="Image 1" descr="preencoded.png"/>
          <p:cNvPicPr>
            <a:picLocks noChangeAspect="1"/>
          </p:cNvPicPr>
          <p:nvPr/>
        </p:nvPicPr>
        <p:blipFill>
          <a:blip r:embed="rId3"/>
          <a:stretch>
            <a:fillRect/>
          </a:stretch>
        </p:blipFill>
        <p:spPr>
          <a:xfrm>
            <a:off x="786527" y="3143964"/>
            <a:ext cx="1011317" cy="1488996"/>
          </a:xfrm>
          <a:prstGeom prst="rect">
            <a:avLst/>
          </a:prstGeom>
        </p:spPr>
      </p:pic>
      <p:sp>
        <p:nvSpPr>
          <p:cNvPr id="7" name="Text 3"/>
          <p:cNvSpPr/>
          <p:nvPr/>
        </p:nvSpPr>
        <p:spPr>
          <a:xfrm>
            <a:off x="2000012" y="3346133"/>
            <a:ext cx="4406860" cy="316111"/>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High-Pass Filter: Traffic/Engine Noise</a:t>
            </a:r>
            <a:endParaRPr lang="en-US" sz="1950" dirty="0"/>
          </a:p>
        </p:txBody>
      </p:sp>
      <p:sp>
        <p:nvSpPr>
          <p:cNvPr id="8" name="Text 4"/>
          <p:cNvSpPr/>
          <p:nvPr/>
        </p:nvSpPr>
        <p:spPr>
          <a:xfrm>
            <a:off x="2000012" y="3783568"/>
            <a:ext cx="11843861" cy="647224"/>
          </a:xfrm>
          <a:prstGeom prst="rect">
            <a:avLst/>
          </a:prstGeom>
          <a:noFill/>
          <a:ln/>
        </p:spPr>
        <p:txBody>
          <a:bodyPr wrap="square" lIns="0" tIns="0" rIns="0" bIns="0" rtlCol="0" anchor="t"/>
          <a:lstStyle/>
          <a:p>
            <a:pPr marL="0" indent="0" algn="l">
              <a:lnSpc>
                <a:spcPts val="2500"/>
              </a:lnSpc>
              <a:buNone/>
            </a:pPr>
            <a:r>
              <a:rPr lang="en-US" sz="1550" dirty="0">
                <a:solidFill>
                  <a:srgbClr val="6F655D"/>
                </a:solidFill>
                <a:latin typeface="Public Sans" pitchFamily="34" charset="0"/>
                <a:ea typeface="Public Sans" pitchFamily="34" charset="-122"/>
                <a:cs typeface="Public Sans" pitchFamily="34" charset="-120"/>
              </a:rPr>
              <a:t>A robust high-pass filter targets and attenuates low-frequency traffic and engine noise. This selectively removes rumble and drone, preserving clarity in desired audio components.</a:t>
            </a:r>
            <a:endParaRPr lang="en-US" sz="1550" dirty="0"/>
          </a:p>
        </p:txBody>
      </p:sp>
      <p:pic>
        <p:nvPicPr>
          <p:cNvPr id="9" name="Image 2" descr="preencoded.png"/>
          <p:cNvPicPr>
            <a:picLocks noChangeAspect="1"/>
          </p:cNvPicPr>
          <p:nvPr/>
        </p:nvPicPr>
        <p:blipFill>
          <a:blip r:embed="rId4"/>
          <a:stretch>
            <a:fillRect/>
          </a:stretch>
        </p:blipFill>
        <p:spPr>
          <a:xfrm>
            <a:off x="786527" y="4632960"/>
            <a:ext cx="1011317" cy="1488996"/>
          </a:xfrm>
          <a:prstGeom prst="rect">
            <a:avLst/>
          </a:prstGeom>
        </p:spPr>
      </p:pic>
      <p:sp>
        <p:nvSpPr>
          <p:cNvPr id="10" name="Text 5"/>
          <p:cNvSpPr/>
          <p:nvPr/>
        </p:nvSpPr>
        <p:spPr>
          <a:xfrm>
            <a:off x="2000012" y="4835128"/>
            <a:ext cx="4811792" cy="316111"/>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Band-Stop Filter: Fan &amp; Broadband Noise</a:t>
            </a:r>
            <a:endParaRPr lang="en-US" sz="1950" dirty="0"/>
          </a:p>
        </p:txBody>
      </p:sp>
      <p:sp>
        <p:nvSpPr>
          <p:cNvPr id="11" name="Text 6"/>
          <p:cNvSpPr/>
          <p:nvPr/>
        </p:nvSpPr>
        <p:spPr>
          <a:xfrm>
            <a:off x="2000012" y="5272564"/>
            <a:ext cx="11843861" cy="647224"/>
          </a:xfrm>
          <a:prstGeom prst="rect">
            <a:avLst/>
          </a:prstGeom>
          <a:noFill/>
          <a:ln/>
        </p:spPr>
        <p:txBody>
          <a:bodyPr wrap="square" lIns="0" tIns="0" rIns="0" bIns="0" rtlCol="0" anchor="t"/>
          <a:lstStyle/>
          <a:p>
            <a:pPr marL="0" indent="0" algn="l">
              <a:lnSpc>
                <a:spcPts val="2500"/>
              </a:lnSpc>
              <a:buNone/>
            </a:pPr>
            <a:r>
              <a:rPr lang="en-US" sz="1550" dirty="0">
                <a:solidFill>
                  <a:srgbClr val="6F655D"/>
                </a:solidFill>
                <a:latin typeface="Public Sans" pitchFamily="34" charset="0"/>
                <a:ea typeface="Public Sans" pitchFamily="34" charset="-122"/>
                <a:cs typeface="Public Sans" pitchFamily="34" charset="-120"/>
              </a:rPr>
              <a:t>A versatile band-stop filter is employed to suppress fan and other broadband noise. This addresses a range of unwanted frequencies, enhancing the overall signal-to-noise ratio without excessive signal degradation.</a:t>
            </a:r>
            <a:endParaRPr lang="en-US" sz="1550" dirty="0"/>
          </a:p>
        </p:txBody>
      </p:sp>
      <p:pic>
        <p:nvPicPr>
          <p:cNvPr id="12" name="Image 3" descr="preencoded.png"/>
          <p:cNvPicPr>
            <a:picLocks noChangeAspect="1"/>
          </p:cNvPicPr>
          <p:nvPr/>
        </p:nvPicPr>
        <p:blipFill>
          <a:blip r:embed="rId5"/>
          <a:stretch>
            <a:fillRect/>
          </a:stretch>
        </p:blipFill>
        <p:spPr>
          <a:xfrm>
            <a:off x="786527" y="6121956"/>
            <a:ext cx="1011317" cy="1488996"/>
          </a:xfrm>
          <a:prstGeom prst="rect">
            <a:avLst/>
          </a:prstGeom>
        </p:spPr>
      </p:pic>
      <p:sp>
        <p:nvSpPr>
          <p:cNvPr id="13" name="Text 7"/>
          <p:cNvSpPr/>
          <p:nvPr/>
        </p:nvSpPr>
        <p:spPr>
          <a:xfrm>
            <a:off x="2000012" y="6324124"/>
            <a:ext cx="3801189" cy="316111"/>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Band-Pass Filter: Human Speech</a:t>
            </a:r>
            <a:endParaRPr lang="en-US" sz="1950" dirty="0"/>
          </a:p>
        </p:txBody>
      </p:sp>
      <p:sp>
        <p:nvSpPr>
          <p:cNvPr id="14" name="Text 8"/>
          <p:cNvSpPr/>
          <p:nvPr/>
        </p:nvSpPr>
        <p:spPr>
          <a:xfrm>
            <a:off x="2000012" y="6761559"/>
            <a:ext cx="11843861" cy="647224"/>
          </a:xfrm>
          <a:prstGeom prst="rect">
            <a:avLst/>
          </a:prstGeom>
          <a:noFill/>
          <a:ln/>
        </p:spPr>
        <p:txBody>
          <a:bodyPr wrap="square" lIns="0" tIns="0" rIns="0" bIns="0" rtlCol="0" anchor="t"/>
          <a:lstStyle/>
          <a:p>
            <a:pPr marL="0" indent="0" algn="l">
              <a:lnSpc>
                <a:spcPts val="2500"/>
              </a:lnSpc>
              <a:buNone/>
            </a:pPr>
            <a:r>
              <a:rPr lang="en-US" sz="1550" dirty="0">
                <a:solidFill>
                  <a:srgbClr val="6F655D"/>
                </a:solidFill>
                <a:latin typeface="Public Sans" pitchFamily="34" charset="0"/>
                <a:ea typeface="Public Sans" pitchFamily="34" charset="-122"/>
                <a:cs typeface="Public Sans" pitchFamily="34" charset="-120"/>
              </a:rPr>
              <a:t>A dedicated band-pass filter isolates and enhances the human speech spectrum. By focusing on critical vocal frequencies, it improves intelligibility in challenging acoustic environments.</a:t>
            </a:r>
            <a:endParaRPr lang="en-US" sz="1550" dirty="0"/>
          </a:p>
        </p:txBody>
      </p:sp>
      <p:sp>
        <p:nvSpPr>
          <p:cNvPr id="15" name="Text Box 5">
            <a:extLst>
              <a:ext uri="{FF2B5EF4-FFF2-40B4-BE49-F238E27FC236}">
                <a16:creationId xmlns:a16="http://schemas.microsoft.com/office/drawing/2014/main" id="{D72C3188-A6C5-F10E-6AA1-FDE0F539F872}"/>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16" name="Text 3">
            <a:extLst>
              <a:ext uri="{FF2B5EF4-FFF2-40B4-BE49-F238E27FC236}">
                <a16:creationId xmlns:a16="http://schemas.microsoft.com/office/drawing/2014/main" id="{D6F6306F-102F-B2E0-7546-3618FD1C7864}"/>
              </a:ext>
            </a:extLst>
          </p:cNvPr>
          <p:cNvSpPr/>
          <p:nvPr/>
        </p:nvSpPr>
        <p:spPr>
          <a:xfrm>
            <a:off x="13522504" y="777271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12</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53095"/>
            <a:ext cx="9459992"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NLMS Adaptive Filter for Wind Noise</a:t>
            </a:r>
            <a:endParaRPr lang="en-US" sz="4450" dirty="0"/>
          </a:p>
        </p:txBody>
      </p:sp>
      <p:sp>
        <p:nvSpPr>
          <p:cNvPr id="3" name="Shape 1"/>
          <p:cNvSpPr/>
          <p:nvPr/>
        </p:nvSpPr>
        <p:spPr>
          <a:xfrm>
            <a:off x="793790" y="2115503"/>
            <a:ext cx="13042821" cy="5160883"/>
          </a:xfrm>
          <a:prstGeom prst="roundRect">
            <a:avLst>
              <a:gd name="adj" fmla="val 1846"/>
            </a:avLst>
          </a:prstGeom>
          <a:solidFill>
            <a:srgbClr val="F0DEDC"/>
          </a:solidFill>
          <a:ln w="7620">
            <a:solidFill>
              <a:srgbClr val="C7A8A8"/>
            </a:solidFill>
            <a:prstDash val="solid"/>
          </a:ln>
          <a:effectLst>
            <a:outerShdw dist="20320" dir="2700000" algn="bl" rotWithShape="0">
              <a:srgbClr val="C7A8A8">
                <a:alpha val="100000"/>
              </a:srgbClr>
            </a:outerShdw>
          </a:effectLst>
        </p:spPr>
        <p:txBody>
          <a:bodyPr/>
          <a:lstStyle/>
          <a:p>
            <a:endParaRPr lang="en-US"/>
          </a:p>
        </p:txBody>
      </p:sp>
      <p:sp>
        <p:nvSpPr>
          <p:cNvPr id="4" name="Shape 2"/>
          <p:cNvSpPr/>
          <p:nvPr/>
        </p:nvSpPr>
        <p:spPr>
          <a:xfrm>
            <a:off x="801410" y="2123122"/>
            <a:ext cx="6513790" cy="2395657"/>
          </a:xfrm>
          <a:prstGeom prst="roundRect">
            <a:avLst>
              <a:gd name="adj" fmla="val 3977"/>
            </a:avLst>
          </a:prstGeom>
          <a:solidFill>
            <a:srgbClr val="F0DEDC"/>
          </a:solidFill>
          <a:ln/>
        </p:spPr>
        <p:txBody>
          <a:bodyPr/>
          <a:lstStyle/>
          <a:p>
            <a:endParaRPr lang="en-US"/>
          </a:p>
        </p:txBody>
      </p:sp>
      <p:sp>
        <p:nvSpPr>
          <p:cNvPr id="5" name="Text 3"/>
          <p:cNvSpPr/>
          <p:nvPr/>
        </p:nvSpPr>
        <p:spPr>
          <a:xfrm>
            <a:off x="1028224" y="2349937"/>
            <a:ext cx="5180290"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Normalized Least Mean Squares (NLMS)</a:t>
            </a:r>
            <a:endParaRPr lang="en-US" sz="2200" dirty="0"/>
          </a:p>
        </p:txBody>
      </p:sp>
      <p:sp>
        <p:nvSpPr>
          <p:cNvPr id="6" name="Text 4"/>
          <p:cNvSpPr/>
          <p:nvPr/>
        </p:nvSpPr>
        <p:spPr>
          <a:xfrm>
            <a:off x="1028224" y="2840355"/>
            <a:ext cx="5720001"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The NLMS algorithm dynamically adjusts filter coefficients, offering an efficient and computationally stable solution for real-time adaptive noise cancellation.</a:t>
            </a:r>
            <a:endParaRPr lang="en-US" sz="1750" dirty="0"/>
          </a:p>
        </p:txBody>
      </p:sp>
      <p:sp>
        <p:nvSpPr>
          <p:cNvPr id="7" name="Shape 5"/>
          <p:cNvSpPr/>
          <p:nvPr/>
        </p:nvSpPr>
        <p:spPr>
          <a:xfrm>
            <a:off x="7315200" y="2123122"/>
            <a:ext cx="6513790" cy="2395657"/>
          </a:xfrm>
          <a:prstGeom prst="rect">
            <a:avLst/>
          </a:prstGeom>
          <a:solidFill>
            <a:srgbClr val="F0DEDC"/>
          </a:solidFill>
          <a:ln/>
        </p:spPr>
        <p:txBody>
          <a:bodyPr/>
          <a:lstStyle/>
          <a:p>
            <a:endParaRPr lang="en-US"/>
          </a:p>
        </p:txBody>
      </p:sp>
      <p:sp>
        <p:nvSpPr>
          <p:cNvPr id="8" name="Shape 6"/>
          <p:cNvSpPr/>
          <p:nvPr/>
        </p:nvSpPr>
        <p:spPr>
          <a:xfrm>
            <a:off x="7315200" y="2123122"/>
            <a:ext cx="30480" cy="2395657"/>
          </a:xfrm>
          <a:prstGeom prst="roundRect">
            <a:avLst>
              <a:gd name="adj" fmla="val 312558"/>
            </a:avLst>
          </a:prstGeom>
          <a:solidFill>
            <a:srgbClr val="B2AAD2"/>
          </a:solidFill>
          <a:ln/>
        </p:spPr>
        <p:txBody>
          <a:bodyPr/>
          <a:lstStyle/>
          <a:p>
            <a:endParaRPr lang="en-US"/>
          </a:p>
        </p:txBody>
      </p:sp>
      <p:sp>
        <p:nvSpPr>
          <p:cNvPr id="9" name="Text 7"/>
          <p:cNvSpPr/>
          <p:nvPr/>
        </p:nvSpPr>
        <p:spPr>
          <a:xfrm>
            <a:off x="7882176" y="2349937"/>
            <a:ext cx="3272671"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Delayed Reference Signal</a:t>
            </a:r>
            <a:endParaRPr lang="en-US" sz="2200" dirty="0"/>
          </a:p>
        </p:txBody>
      </p:sp>
      <p:sp>
        <p:nvSpPr>
          <p:cNvPr id="10" name="Text 8"/>
          <p:cNvSpPr/>
          <p:nvPr/>
        </p:nvSpPr>
        <p:spPr>
          <a:xfrm>
            <a:off x="7882176" y="2840355"/>
            <a:ext cx="5720001"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Utilizing a carefully delayed reference signal, the filter effectively captures and models the wind noise characteristics, enabling precise subtraction from the primary audio stream.</a:t>
            </a:r>
            <a:endParaRPr lang="en-US" sz="1750" dirty="0"/>
          </a:p>
        </p:txBody>
      </p:sp>
      <p:sp>
        <p:nvSpPr>
          <p:cNvPr id="11" name="Shape 9"/>
          <p:cNvSpPr/>
          <p:nvPr/>
        </p:nvSpPr>
        <p:spPr>
          <a:xfrm>
            <a:off x="7031712" y="3037403"/>
            <a:ext cx="566976" cy="566976"/>
          </a:xfrm>
          <a:prstGeom prst="roundRect">
            <a:avLst>
              <a:gd name="adj" fmla="val 16803"/>
            </a:avLst>
          </a:prstGeom>
          <a:solidFill>
            <a:srgbClr val="FFFAF6"/>
          </a:solidFill>
          <a:ln w="30480">
            <a:solidFill>
              <a:srgbClr val="B2AAD2"/>
            </a:solidFill>
            <a:prstDash val="solid"/>
          </a:ln>
          <a:effectLst>
            <a:outerShdw dist="20320" dir="2700000" algn="bl" rotWithShape="0">
              <a:srgbClr val="B2AAD2">
                <a:alpha val="100000"/>
              </a:srgbClr>
            </a:outerShdw>
          </a:effectLst>
        </p:spPr>
        <p:txBody>
          <a:bodyPr/>
          <a:lstStyle/>
          <a:p>
            <a:endParaRPr lang="en-US"/>
          </a:p>
        </p:txBody>
      </p:sp>
      <p:pic>
        <p:nvPicPr>
          <p:cNvPr id="12" name="Image 0"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3397" y="3179088"/>
            <a:ext cx="283488" cy="283488"/>
          </a:xfrm>
          <a:prstGeom prst="rect">
            <a:avLst/>
          </a:prstGeom>
        </p:spPr>
      </p:pic>
      <p:sp>
        <p:nvSpPr>
          <p:cNvPr id="13" name="Shape 10"/>
          <p:cNvSpPr/>
          <p:nvPr/>
        </p:nvSpPr>
        <p:spPr>
          <a:xfrm>
            <a:off x="801410" y="4518779"/>
            <a:ext cx="6513790" cy="2749987"/>
          </a:xfrm>
          <a:prstGeom prst="rect">
            <a:avLst/>
          </a:prstGeom>
          <a:solidFill>
            <a:srgbClr val="F0DEDC"/>
          </a:solidFill>
          <a:ln/>
        </p:spPr>
        <p:txBody>
          <a:bodyPr/>
          <a:lstStyle/>
          <a:p>
            <a:endParaRPr lang="en-US"/>
          </a:p>
        </p:txBody>
      </p:sp>
      <p:sp>
        <p:nvSpPr>
          <p:cNvPr id="14" name="Shape 11"/>
          <p:cNvSpPr/>
          <p:nvPr/>
        </p:nvSpPr>
        <p:spPr>
          <a:xfrm>
            <a:off x="801410" y="4518779"/>
            <a:ext cx="6513790" cy="30480"/>
          </a:xfrm>
          <a:prstGeom prst="roundRect">
            <a:avLst>
              <a:gd name="adj" fmla="val 312558"/>
            </a:avLst>
          </a:prstGeom>
          <a:solidFill>
            <a:srgbClr val="9AC0CA"/>
          </a:solidFill>
          <a:ln/>
        </p:spPr>
        <p:txBody>
          <a:bodyPr/>
          <a:lstStyle/>
          <a:p>
            <a:endParaRPr lang="en-US"/>
          </a:p>
        </p:txBody>
      </p:sp>
      <p:sp>
        <p:nvSpPr>
          <p:cNvPr id="15" name="Text 12"/>
          <p:cNvSpPr/>
          <p:nvPr/>
        </p:nvSpPr>
        <p:spPr>
          <a:xfrm>
            <a:off x="1028224" y="4745593"/>
            <a:ext cx="3073241"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Adaptive Weight Update</a:t>
            </a:r>
            <a:endParaRPr lang="en-US" sz="2200" dirty="0"/>
          </a:p>
        </p:txBody>
      </p:sp>
      <p:sp>
        <p:nvSpPr>
          <p:cNvPr id="16" name="Text 13"/>
          <p:cNvSpPr/>
          <p:nvPr/>
        </p:nvSpPr>
        <p:spPr>
          <a:xfrm>
            <a:off x="1028224" y="5236012"/>
            <a:ext cx="5720001"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The filter employs an adaptive weight update mechanism that ensures rapid convergence and sustained stability, even in rapidly changing noise environments, preventing divergence or instability.</a:t>
            </a:r>
            <a:endParaRPr lang="en-US" sz="1750" dirty="0"/>
          </a:p>
        </p:txBody>
      </p:sp>
      <p:sp>
        <p:nvSpPr>
          <p:cNvPr id="17" name="Shape 14"/>
          <p:cNvSpPr/>
          <p:nvPr/>
        </p:nvSpPr>
        <p:spPr>
          <a:xfrm>
            <a:off x="7315200" y="4518779"/>
            <a:ext cx="6513790" cy="2749987"/>
          </a:xfrm>
          <a:prstGeom prst="rect">
            <a:avLst/>
          </a:prstGeom>
          <a:solidFill>
            <a:srgbClr val="F0DEDC"/>
          </a:solidFill>
          <a:ln/>
        </p:spPr>
        <p:txBody>
          <a:bodyPr/>
          <a:lstStyle/>
          <a:p>
            <a:endParaRPr lang="en-US"/>
          </a:p>
        </p:txBody>
      </p:sp>
      <p:sp>
        <p:nvSpPr>
          <p:cNvPr id="18" name="Shape 15"/>
          <p:cNvSpPr/>
          <p:nvPr/>
        </p:nvSpPr>
        <p:spPr>
          <a:xfrm>
            <a:off x="7315200" y="4518779"/>
            <a:ext cx="30480" cy="2749987"/>
          </a:xfrm>
          <a:prstGeom prst="roundRect">
            <a:avLst>
              <a:gd name="adj" fmla="val 312558"/>
            </a:avLst>
          </a:prstGeom>
          <a:solidFill>
            <a:srgbClr val="C7A8A8"/>
          </a:solidFill>
          <a:ln/>
        </p:spPr>
        <p:txBody>
          <a:bodyPr/>
          <a:lstStyle/>
          <a:p>
            <a:endParaRPr lang="en-US"/>
          </a:p>
        </p:txBody>
      </p:sp>
      <p:sp>
        <p:nvSpPr>
          <p:cNvPr id="19" name="Shape 16"/>
          <p:cNvSpPr/>
          <p:nvPr/>
        </p:nvSpPr>
        <p:spPr>
          <a:xfrm>
            <a:off x="7315200" y="4518779"/>
            <a:ext cx="6513790" cy="30480"/>
          </a:xfrm>
          <a:prstGeom prst="roundRect">
            <a:avLst>
              <a:gd name="adj" fmla="val 312558"/>
            </a:avLst>
          </a:prstGeom>
          <a:solidFill>
            <a:srgbClr val="C7A8A8"/>
          </a:solidFill>
          <a:ln/>
        </p:spPr>
        <p:txBody>
          <a:bodyPr/>
          <a:lstStyle/>
          <a:p>
            <a:endParaRPr lang="en-US"/>
          </a:p>
        </p:txBody>
      </p:sp>
      <p:sp>
        <p:nvSpPr>
          <p:cNvPr id="20" name="Text 17"/>
          <p:cNvSpPr/>
          <p:nvPr/>
        </p:nvSpPr>
        <p:spPr>
          <a:xfrm>
            <a:off x="7882176" y="4745593"/>
            <a:ext cx="5720001" cy="708660"/>
          </a:xfrm>
          <a:prstGeom prst="rect">
            <a:avLst/>
          </a:prstGeom>
          <a:noFill/>
          <a:ln/>
        </p:spPr>
        <p:txBody>
          <a:bodyPr wrap="squar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Effective Against Non-Stationary Wind Noise</a:t>
            </a:r>
            <a:endParaRPr lang="en-US" sz="2200" dirty="0"/>
          </a:p>
        </p:txBody>
      </p:sp>
      <p:sp>
        <p:nvSpPr>
          <p:cNvPr id="21" name="Text 18"/>
          <p:cNvSpPr/>
          <p:nvPr/>
        </p:nvSpPr>
        <p:spPr>
          <a:xfrm>
            <a:off x="7882176" y="5590342"/>
            <a:ext cx="5720001"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This adaptive approach is particularly potent against the unpredictable and non-stationary nature of wind noise, providing superior performance compared to static filtering methods.</a:t>
            </a:r>
            <a:endParaRPr lang="en-US" sz="1750" dirty="0"/>
          </a:p>
        </p:txBody>
      </p:sp>
      <p:sp>
        <p:nvSpPr>
          <p:cNvPr id="22" name="Shape 19"/>
          <p:cNvSpPr/>
          <p:nvPr/>
        </p:nvSpPr>
        <p:spPr>
          <a:xfrm>
            <a:off x="7031712" y="5610225"/>
            <a:ext cx="566976" cy="566976"/>
          </a:xfrm>
          <a:prstGeom prst="roundRect">
            <a:avLst>
              <a:gd name="adj" fmla="val 16803"/>
            </a:avLst>
          </a:prstGeom>
          <a:solidFill>
            <a:srgbClr val="FFFAF6"/>
          </a:solidFill>
          <a:ln w="30480">
            <a:solidFill>
              <a:srgbClr val="C7A8A8"/>
            </a:solidFill>
            <a:prstDash val="solid"/>
          </a:ln>
          <a:effectLst>
            <a:outerShdw dist="20320" dir="2700000" algn="bl" rotWithShape="0">
              <a:srgbClr val="C7A8A8">
                <a:alpha val="100000"/>
              </a:srgbClr>
            </a:outerShdw>
          </a:effectLst>
        </p:spPr>
        <p:txBody>
          <a:bodyPr/>
          <a:lstStyle/>
          <a:p>
            <a:endParaRPr lang="en-US"/>
          </a:p>
        </p:txBody>
      </p:sp>
      <p:pic>
        <p:nvPicPr>
          <p:cNvPr id="23"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3397" y="5751909"/>
            <a:ext cx="283488" cy="283488"/>
          </a:xfrm>
          <a:prstGeom prst="rect">
            <a:avLst/>
          </a:prstGeom>
        </p:spPr>
      </p:pic>
      <p:sp>
        <p:nvSpPr>
          <p:cNvPr id="24" name="Text Box 5">
            <a:extLst>
              <a:ext uri="{FF2B5EF4-FFF2-40B4-BE49-F238E27FC236}">
                <a16:creationId xmlns:a16="http://schemas.microsoft.com/office/drawing/2014/main" id="{28AE6AE1-0F90-E78F-9D36-ADCBEC70D7F4}"/>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5" name="Text 3">
            <a:extLst>
              <a:ext uri="{FF2B5EF4-FFF2-40B4-BE49-F238E27FC236}">
                <a16:creationId xmlns:a16="http://schemas.microsoft.com/office/drawing/2014/main" id="{B62C2506-205A-1A2F-4DA7-521EFB1AEAC8}"/>
              </a:ext>
            </a:extLst>
          </p:cNvPr>
          <p:cNvSpPr/>
          <p:nvPr/>
        </p:nvSpPr>
        <p:spPr>
          <a:xfrm>
            <a:off x="13523650"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13</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77397"/>
            <a:ext cx="12126516"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Visualization for Noise Reduction Effectiveness</a:t>
            </a:r>
            <a:endParaRPr lang="en-US" sz="4450" dirty="0"/>
          </a:p>
        </p:txBody>
      </p:sp>
      <p:sp>
        <p:nvSpPr>
          <p:cNvPr id="3" name="Shape 1"/>
          <p:cNvSpPr/>
          <p:nvPr/>
        </p:nvSpPr>
        <p:spPr>
          <a:xfrm>
            <a:off x="793790" y="2579965"/>
            <a:ext cx="4196358" cy="4572238"/>
          </a:xfrm>
          <a:prstGeom prst="roundRect">
            <a:avLst>
              <a:gd name="adj" fmla="val 3486"/>
            </a:avLst>
          </a:prstGeom>
          <a:solidFill>
            <a:srgbClr val="FFFAF6"/>
          </a:solidFill>
          <a:ln/>
          <a:effectLst>
            <a:outerShdw dist="20320" dir="2700000" algn="bl" rotWithShape="0">
              <a:srgbClr val="E1C2C2">
                <a:alpha val="100000"/>
              </a:srgbClr>
            </a:outerShdw>
          </a:effectLst>
        </p:spPr>
        <p:txBody>
          <a:bodyPr/>
          <a:lstStyle/>
          <a:p>
            <a:endParaRPr lang="en-US"/>
          </a:p>
        </p:txBody>
      </p:sp>
      <p:sp>
        <p:nvSpPr>
          <p:cNvPr id="4" name="Shape 2"/>
          <p:cNvSpPr/>
          <p:nvPr/>
        </p:nvSpPr>
        <p:spPr>
          <a:xfrm>
            <a:off x="793790" y="2549485"/>
            <a:ext cx="4196358" cy="121920"/>
          </a:xfrm>
          <a:prstGeom prst="roundRect">
            <a:avLst>
              <a:gd name="adj" fmla="val 78139"/>
            </a:avLst>
          </a:prstGeom>
          <a:solidFill>
            <a:srgbClr val="E1C2C2"/>
          </a:solidFill>
          <a:ln/>
        </p:spPr>
        <p:txBody>
          <a:bodyPr/>
          <a:lstStyle/>
          <a:p>
            <a:endParaRPr lang="en-US"/>
          </a:p>
        </p:txBody>
      </p:sp>
      <p:sp>
        <p:nvSpPr>
          <p:cNvPr id="5" name="Shape 3"/>
          <p:cNvSpPr/>
          <p:nvPr/>
        </p:nvSpPr>
        <p:spPr>
          <a:xfrm>
            <a:off x="2551688" y="2239804"/>
            <a:ext cx="680442" cy="680442"/>
          </a:xfrm>
          <a:prstGeom prst="roundRect">
            <a:avLst>
              <a:gd name="adj" fmla="val 134383"/>
            </a:avLst>
          </a:prstGeom>
          <a:solidFill>
            <a:srgbClr val="E1C2C2">
              <a:alpha val="50000"/>
            </a:srgbClr>
          </a:solidFill>
          <a:ln/>
        </p:spPr>
        <p:txBody>
          <a:bodyPr/>
          <a:lstStyle/>
          <a:p>
            <a:endParaRPr lang="en-US"/>
          </a:p>
        </p:txBody>
      </p:sp>
      <p:pic>
        <p:nvPicPr>
          <p:cNvPr id="6" name="Image 0"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55761" y="2443877"/>
            <a:ext cx="272177" cy="272177"/>
          </a:xfrm>
          <a:prstGeom prst="rect">
            <a:avLst/>
          </a:prstGeom>
        </p:spPr>
      </p:pic>
      <p:sp>
        <p:nvSpPr>
          <p:cNvPr id="7" name="Text 4"/>
          <p:cNvSpPr/>
          <p:nvPr/>
        </p:nvSpPr>
        <p:spPr>
          <a:xfrm>
            <a:off x="1051084" y="3146941"/>
            <a:ext cx="350841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Time-Domain Comparison</a:t>
            </a:r>
            <a:endParaRPr lang="en-US" sz="2200" dirty="0"/>
          </a:p>
        </p:txBody>
      </p:sp>
      <p:sp>
        <p:nvSpPr>
          <p:cNvPr id="8" name="Text 5"/>
          <p:cNvSpPr/>
          <p:nvPr/>
        </p:nvSpPr>
        <p:spPr>
          <a:xfrm>
            <a:off x="1051084" y="3637359"/>
            <a:ext cx="3681770" cy="290322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Direct comparison of the original and filtered signals in the time domain provides intuitive visual evidence of noise reduction. Observe the attenuation of noise components and the preservation of desired signal characteristics post-filtering.</a:t>
            </a:r>
            <a:endParaRPr lang="en-US" sz="1750" dirty="0"/>
          </a:p>
        </p:txBody>
      </p:sp>
      <p:sp>
        <p:nvSpPr>
          <p:cNvPr id="9" name="Shape 6"/>
          <p:cNvSpPr/>
          <p:nvPr/>
        </p:nvSpPr>
        <p:spPr>
          <a:xfrm>
            <a:off x="5216962" y="2579965"/>
            <a:ext cx="4196358" cy="4572238"/>
          </a:xfrm>
          <a:prstGeom prst="roundRect">
            <a:avLst>
              <a:gd name="adj" fmla="val 3486"/>
            </a:avLst>
          </a:prstGeom>
          <a:solidFill>
            <a:srgbClr val="FFFAF6"/>
          </a:solidFill>
          <a:ln/>
          <a:effectLst>
            <a:outerShdw dist="20320" dir="2700000" algn="bl" rotWithShape="0">
              <a:srgbClr val="CCC4EC">
                <a:alpha val="100000"/>
              </a:srgbClr>
            </a:outerShdw>
          </a:effectLst>
        </p:spPr>
        <p:txBody>
          <a:bodyPr/>
          <a:lstStyle/>
          <a:p>
            <a:endParaRPr lang="en-US"/>
          </a:p>
        </p:txBody>
      </p:sp>
      <p:sp>
        <p:nvSpPr>
          <p:cNvPr id="10" name="Shape 7"/>
          <p:cNvSpPr/>
          <p:nvPr/>
        </p:nvSpPr>
        <p:spPr>
          <a:xfrm>
            <a:off x="5216962" y="2549485"/>
            <a:ext cx="4196358" cy="121920"/>
          </a:xfrm>
          <a:prstGeom prst="roundRect">
            <a:avLst>
              <a:gd name="adj" fmla="val 78139"/>
            </a:avLst>
          </a:prstGeom>
          <a:solidFill>
            <a:srgbClr val="CCC4EC"/>
          </a:solidFill>
          <a:ln/>
        </p:spPr>
        <p:txBody>
          <a:bodyPr/>
          <a:lstStyle/>
          <a:p>
            <a:endParaRPr lang="en-US"/>
          </a:p>
        </p:txBody>
      </p:sp>
      <p:sp>
        <p:nvSpPr>
          <p:cNvPr id="11" name="Shape 8"/>
          <p:cNvSpPr/>
          <p:nvPr/>
        </p:nvSpPr>
        <p:spPr>
          <a:xfrm>
            <a:off x="6974860" y="2239804"/>
            <a:ext cx="680442" cy="680442"/>
          </a:xfrm>
          <a:prstGeom prst="roundRect">
            <a:avLst>
              <a:gd name="adj" fmla="val 134383"/>
            </a:avLst>
          </a:prstGeom>
          <a:solidFill>
            <a:srgbClr val="CCC4EC">
              <a:alpha val="50000"/>
            </a:srgbClr>
          </a:solidFill>
          <a:ln/>
        </p:spPr>
        <p:txBody>
          <a:bodyPr/>
          <a:lstStyle/>
          <a:p>
            <a:endParaRPr lang="en-US"/>
          </a:p>
        </p:txBody>
      </p:sp>
      <p:pic>
        <p:nvPicPr>
          <p:cNvPr id="12"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8933" y="2443877"/>
            <a:ext cx="272177" cy="272177"/>
          </a:xfrm>
          <a:prstGeom prst="rect">
            <a:avLst/>
          </a:prstGeom>
        </p:spPr>
      </p:pic>
      <p:sp>
        <p:nvSpPr>
          <p:cNvPr id="13" name="Text 9"/>
          <p:cNvSpPr/>
          <p:nvPr/>
        </p:nvSpPr>
        <p:spPr>
          <a:xfrm>
            <a:off x="5474256" y="3146941"/>
            <a:ext cx="3664029"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Frequency-Domain Analysis</a:t>
            </a:r>
            <a:endParaRPr lang="en-US" sz="2200" dirty="0"/>
          </a:p>
        </p:txBody>
      </p:sp>
      <p:sp>
        <p:nvSpPr>
          <p:cNvPr id="14" name="Text 10"/>
          <p:cNvSpPr/>
          <p:nvPr/>
        </p:nvSpPr>
        <p:spPr>
          <a:xfrm>
            <a:off x="5474256" y="3637359"/>
            <a:ext cx="3681770" cy="254031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 periodogram-based frequency-domain comparison clearly illustrates the spectral impact of noise reduction. This visualization highlights the targeted removal of specific noise frequencies, confirming filter efficacy.</a:t>
            </a:r>
            <a:endParaRPr lang="en-US" sz="1750" dirty="0"/>
          </a:p>
        </p:txBody>
      </p:sp>
      <p:sp>
        <p:nvSpPr>
          <p:cNvPr id="15" name="Shape 11"/>
          <p:cNvSpPr/>
          <p:nvPr/>
        </p:nvSpPr>
        <p:spPr>
          <a:xfrm>
            <a:off x="9640133" y="2579965"/>
            <a:ext cx="4196358" cy="4572238"/>
          </a:xfrm>
          <a:prstGeom prst="roundRect">
            <a:avLst>
              <a:gd name="adj" fmla="val 3486"/>
            </a:avLst>
          </a:prstGeom>
          <a:solidFill>
            <a:srgbClr val="FFFAF6"/>
          </a:solidFill>
          <a:ln/>
          <a:effectLst>
            <a:outerShdw dist="20320" dir="2700000" algn="bl" rotWithShape="0">
              <a:srgbClr val="B4DAE4">
                <a:alpha val="100000"/>
              </a:srgbClr>
            </a:outerShdw>
          </a:effectLst>
        </p:spPr>
        <p:txBody>
          <a:bodyPr/>
          <a:lstStyle/>
          <a:p>
            <a:endParaRPr lang="en-US"/>
          </a:p>
        </p:txBody>
      </p:sp>
      <p:sp>
        <p:nvSpPr>
          <p:cNvPr id="16" name="Shape 12"/>
          <p:cNvSpPr/>
          <p:nvPr/>
        </p:nvSpPr>
        <p:spPr>
          <a:xfrm>
            <a:off x="9640133" y="2549485"/>
            <a:ext cx="4196358" cy="121920"/>
          </a:xfrm>
          <a:prstGeom prst="roundRect">
            <a:avLst>
              <a:gd name="adj" fmla="val 78139"/>
            </a:avLst>
          </a:prstGeom>
          <a:solidFill>
            <a:srgbClr val="B4DAE4"/>
          </a:solidFill>
          <a:ln/>
        </p:spPr>
        <p:txBody>
          <a:bodyPr/>
          <a:lstStyle/>
          <a:p>
            <a:endParaRPr lang="en-US"/>
          </a:p>
        </p:txBody>
      </p:sp>
      <p:sp>
        <p:nvSpPr>
          <p:cNvPr id="17" name="Shape 13"/>
          <p:cNvSpPr/>
          <p:nvPr/>
        </p:nvSpPr>
        <p:spPr>
          <a:xfrm>
            <a:off x="11398032" y="2239804"/>
            <a:ext cx="680442" cy="680442"/>
          </a:xfrm>
          <a:prstGeom prst="roundRect">
            <a:avLst>
              <a:gd name="adj" fmla="val 134383"/>
            </a:avLst>
          </a:prstGeom>
          <a:solidFill>
            <a:srgbClr val="B4DAE4">
              <a:alpha val="50000"/>
            </a:srgbClr>
          </a:solidFill>
          <a:ln/>
        </p:spPr>
        <p:txBody>
          <a:bodyPr/>
          <a:lstStyle/>
          <a:p>
            <a:endParaRPr lang="en-US"/>
          </a:p>
        </p:txBody>
      </p:sp>
      <p:pic>
        <p:nvPicPr>
          <p:cNvPr id="1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02105" y="2443877"/>
            <a:ext cx="272177" cy="272177"/>
          </a:xfrm>
          <a:prstGeom prst="rect">
            <a:avLst/>
          </a:prstGeom>
        </p:spPr>
      </p:pic>
      <p:sp>
        <p:nvSpPr>
          <p:cNvPr id="19" name="Text 14"/>
          <p:cNvSpPr/>
          <p:nvPr/>
        </p:nvSpPr>
        <p:spPr>
          <a:xfrm>
            <a:off x="9897427" y="3146941"/>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Verification of Noise Reduction</a:t>
            </a:r>
            <a:endParaRPr lang="en-US" sz="2200" dirty="0"/>
          </a:p>
        </p:txBody>
      </p:sp>
      <p:sp>
        <p:nvSpPr>
          <p:cNvPr id="20" name="Text 15"/>
          <p:cNvSpPr/>
          <p:nvPr/>
        </p:nvSpPr>
        <p:spPr>
          <a:xfrm>
            <a:off x="9897427" y="3991689"/>
            <a:ext cx="3681770" cy="290322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These comprehensive visualizations collectively verify the system's effectiveness. Engineers can quantitatively and qualitatively assess how well the noise components have been suppressed, leading to improved audio quality.</a:t>
            </a:r>
            <a:endParaRPr lang="en-US" sz="1750" dirty="0"/>
          </a:p>
        </p:txBody>
      </p:sp>
      <p:sp>
        <p:nvSpPr>
          <p:cNvPr id="21" name="Text Box 5">
            <a:extLst>
              <a:ext uri="{FF2B5EF4-FFF2-40B4-BE49-F238E27FC236}">
                <a16:creationId xmlns:a16="http://schemas.microsoft.com/office/drawing/2014/main" id="{B7600867-54AE-B536-DA93-1F36F67B7A87}"/>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2" name="Text 3">
            <a:extLst>
              <a:ext uri="{FF2B5EF4-FFF2-40B4-BE49-F238E27FC236}">
                <a16:creationId xmlns:a16="http://schemas.microsoft.com/office/drawing/2014/main" id="{519CFF46-6113-F28C-69D4-4AB6EE32D3D1}"/>
              </a:ext>
            </a:extLst>
          </p:cNvPr>
          <p:cNvSpPr/>
          <p:nvPr/>
        </p:nvSpPr>
        <p:spPr>
          <a:xfrm>
            <a:off x="13510527"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14</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38820"/>
            <a:ext cx="8067794" cy="673418"/>
          </a:xfrm>
          <a:prstGeom prst="rect">
            <a:avLst/>
          </a:prstGeom>
          <a:noFill/>
          <a:ln/>
        </p:spPr>
        <p:txBody>
          <a:bodyPr wrap="none" lIns="0" tIns="0" rIns="0" bIns="0" rtlCol="0" anchor="t"/>
          <a:lstStyle/>
          <a:p>
            <a:pPr marL="0" indent="0" algn="l">
              <a:lnSpc>
                <a:spcPts val="5300"/>
              </a:lnSpc>
              <a:buNone/>
            </a:pPr>
            <a:r>
              <a:rPr lang="en-US" sz="4200" dirty="0">
                <a:solidFill>
                  <a:srgbClr val="4B6981"/>
                </a:solidFill>
                <a:latin typeface="Playfair Display Semi Bold" pitchFamily="34" charset="0"/>
                <a:ea typeface="Playfair Display Semi Bold" pitchFamily="34" charset="-122"/>
                <a:cs typeface="Playfair Display Semi Bold" pitchFamily="34" charset="-120"/>
              </a:rPr>
              <a:t>System Playback and Conclusion</a:t>
            </a:r>
            <a:endParaRPr lang="en-US" sz="4200" dirty="0"/>
          </a:p>
        </p:txBody>
      </p:sp>
      <p:sp>
        <p:nvSpPr>
          <p:cNvPr id="3" name="Text 1"/>
          <p:cNvSpPr/>
          <p:nvPr/>
        </p:nvSpPr>
        <p:spPr>
          <a:xfrm>
            <a:off x="1300877" y="2315528"/>
            <a:ext cx="3522821" cy="336590"/>
          </a:xfrm>
          <a:prstGeom prst="rect">
            <a:avLst/>
          </a:prstGeom>
          <a:noFill/>
          <a:ln/>
        </p:spPr>
        <p:txBody>
          <a:bodyPr wrap="none" lIns="0" tIns="0" rIns="0" bIns="0" rtlCol="0" anchor="t"/>
          <a:lstStyle/>
          <a:p>
            <a:pPr marL="0" indent="0" algn="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Original &amp; Filtered Playback</a:t>
            </a:r>
            <a:endParaRPr lang="en-US" sz="2100" dirty="0"/>
          </a:p>
        </p:txBody>
      </p:sp>
      <p:sp>
        <p:nvSpPr>
          <p:cNvPr id="4" name="Text 2"/>
          <p:cNvSpPr/>
          <p:nvPr/>
        </p:nvSpPr>
        <p:spPr>
          <a:xfrm>
            <a:off x="793790" y="2781300"/>
            <a:ext cx="4029908" cy="1724025"/>
          </a:xfrm>
          <a:prstGeom prst="rect">
            <a:avLst/>
          </a:prstGeom>
          <a:noFill/>
          <a:ln/>
        </p:spPr>
        <p:txBody>
          <a:bodyPr wrap="square" lIns="0" tIns="0" rIns="0" bIns="0" rtlCol="0" anchor="t"/>
          <a:lstStyle/>
          <a:p>
            <a:pPr marL="0" indent="0" algn="r">
              <a:lnSpc>
                <a:spcPts val="2700"/>
              </a:lnSpc>
              <a:buNone/>
            </a:pPr>
            <a:r>
              <a:rPr lang="en-US" sz="1650" dirty="0">
                <a:solidFill>
                  <a:srgbClr val="6F655D"/>
                </a:solidFill>
                <a:latin typeface="Public Sans" pitchFamily="34" charset="0"/>
                <a:ea typeface="Public Sans" pitchFamily="34" charset="-122"/>
                <a:cs typeface="Public Sans" pitchFamily="34" charset="-120"/>
              </a:rPr>
              <a:t>Sequential playback of both the original and adaptively filtered audio signals allows for a direct, audible comparison, unequivocally demonstrating the significant improvement in signal clarity.</a:t>
            </a:r>
            <a:endParaRPr lang="en-US" sz="1650" dirty="0"/>
          </a:p>
        </p:txBody>
      </p:sp>
      <p:pic>
        <p:nvPicPr>
          <p:cNvPr id="5" name="Image 0" descr="preencoded.png"/>
          <p:cNvPicPr>
            <a:picLocks noChangeAspect="1"/>
          </p:cNvPicPr>
          <p:nvPr/>
        </p:nvPicPr>
        <p:blipFill>
          <a:blip r:embed="rId2"/>
          <a:stretch>
            <a:fillRect/>
          </a:stretch>
        </p:blipFill>
        <p:spPr>
          <a:xfrm>
            <a:off x="5146834" y="2498527"/>
            <a:ext cx="4336733" cy="4336733"/>
          </a:xfrm>
          <a:prstGeom prst="rect">
            <a:avLst/>
          </a:prstGeom>
        </p:spPr>
      </p:pic>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0641" y="3432215"/>
            <a:ext cx="322421" cy="322421"/>
          </a:xfrm>
          <a:prstGeom prst="rect">
            <a:avLst/>
          </a:prstGeom>
        </p:spPr>
      </p:pic>
      <p:sp>
        <p:nvSpPr>
          <p:cNvPr id="7" name="Text 3"/>
          <p:cNvSpPr/>
          <p:nvPr/>
        </p:nvSpPr>
        <p:spPr>
          <a:xfrm>
            <a:off x="9806702" y="2143125"/>
            <a:ext cx="3040975" cy="336590"/>
          </a:xfrm>
          <a:prstGeom prst="rect">
            <a:avLst/>
          </a:prstGeom>
          <a:noFill/>
          <a:ln/>
        </p:spPr>
        <p:txBody>
          <a:bodyPr wrap="none" lIns="0" tIns="0" rIns="0" bIns="0" rtlCol="0" anchor="t"/>
          <a:lstStyle/>
          <a:p>
            <a:pPr marL="0" indent="0" algn="l">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Real-Time Classification</a:t>
            </a:r>
            <a:endParaRPr lang="en-US" sz="2100" dirty="0"/>
          </a:p>
        </p:txBody>
      </p:sp>
      <p:sp>
        <p:nvSpPr>
          <p:cNvPr id="8" name="Text 4"/>
          <p:cNvSpPr/>
          <p:nvPr/>
        </p:nvSpPr>
        <p:spPr>
          <a:xfrm>
            <a:off x="9806702" y="2608898"/>
            <a:ext cx="4029908" cy="2068830"/>
          </a:xfrm>
          <a:prstGeom prst="rect">
            <a:avLst/>
          </a:prstGeom>
          <a:noFill/>
          <a:ln/>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The system showcases its capability for real-time noise classification, dynamically identifying and categorizing ambient sounds, which is crucial for responsive and effective noise management in live applications.</a:t>
            </a:r>
            <a:endParaRPr lang="en-US" sz="1650" dirty="0"/>
          </a:p>
        </p:txBody>
      </p:sp>
      <p:pic>
        <p:nvPicPr>
          <p:cNvPr id="9" name="Image 2" descr="preencoded.png"/>
          <p:cNvPicPr>
            <a:picLocks noChangeAspect="1"/>
          </p:cNvPicPr>
          <p:nvPr/>
        </p:nvPicPr>
        <p:blipFill>
          <a:blip r:embed="rId5"/>
          <a:stretch>
            <a:fillRect/>
          </a:stretch>
        </p:blipFill>
        <p:spPr>
          <a:xfrm>
            <a:off x="5146834" y="2498527"/>
            <a:ext cx="4336733" cy="4336733"/>
          </a:xfrm>
          <a:prstGeom prst="rect">
            <a:avLst/>
          </a:prstGeom>
        </p:spPr>
      </p:pic>
      <p:pic>
        <p:nvPicPr>
          <p:cNvPr id="10"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7219" y="3432215"/>
            <a:ext cx="322421" cy="322421"/>
          </a:xfrm>
          <a:prstGeom prst="rect">
            <a:avLst/>
          </a:prstGeom>
        </p:spPr>
      </p:pic>
      <p:sp>
        <p:nvSpPr>
          <p:cNvPr id="11" name="Text 5"/>
          <p:cNvSpPr/>
          <p:nvPr/>
        </p:nvSpPr>
        <p:spPr>
          <a:xfrm>
            <a:off x="9806702" y="5000863"/>
            <a:ext cx="3022163" cy="336590"/>
          </a:xfrm>
          <a:prstGeom prst="rect">
            <a:avLst/>
          </a:prstGeom>
          <a:noFill/>
          <a:ln/>
        </p:spPr>
        <p:txBody>
          <a:bodyPr wrap="none" lIns="0" tIns="0" rIns="0" bIns="0" rtlCol="0" anchor="t"/>
          <a:lstStyle/>
          <a:p>
            <a:pPr marL="0" indent="0" algn="l">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Enhanced Signal Quality</a:t>
            </a:r>
            <a:endParaRPr lang="en-US" sz="2100" dirty="0"/>
          </a:p>
        </p:txBody>
      </p:sp>
      <p:sp>
        <p:nvSpPr>
          <p:cNvPr id="12" name="Text 6"/>
          <p:cNvSpPr/>
          <p:nvPr/>
        </p:nvSpPr>
        <p:spPr>
          <a:xfrm>
            <a:off x="9806702" y="5466636"/>
            <a:ext cx="4029908" cy="1724025"/>
          </a:xfrm>
          <a:prstGeom prst="rect">
            <a:avLst/>
          </a:prstGeom>
          <a:noFill/>
          <a:ln/>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Through a synergistic application of adaptive and fixed filtering techniques, the overall signal quality is substantially improved, delivering a cleaner, more intelligible audio experience.</a:t>
            </a:r>
            <a:endParaRPr lang="en-US" sz="1650" dirty="0"/>
          </a:p>
        </p:txBody>
      </p:sp>
      <p:pic>
        <p:nvPicPr>
          <p:cNvPr id="13" name="Image 4" descr="preencoded.png"/>
          <p:cNvPicPr>
            <a:picLocks noChangeAspect="1"/>
          </p:cNvPicPr>
          <p:nvPr/>
        </p:nvPicPr>
        <p:blipFill>
          <a:blip r:embed="rId8"/>
          <a:stretch>
            <a:fillRect/>
          </a:stretch>
        </p:blipFill>
        <p:spPr>
          <a:xfrm>
            <a:off x="5146834" y="2498527"/>
            <a:ext cx="4336733" cy="4336733"/>
          </a:xfrm>
          <a:prstGeom prst="rect">
            <a:avLst/>
          </a:prstGeom>
        </p:spPr>
      </p:pic>
      <p:pic>
        <p:nvPicPr>
          <p:cNvPr id="14" name="Image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7219" y="5578792"/>
            <a:ext cx="322421" cy="322421"/>
          </a:xfrm>
          <a:prstGeom prst="rect">
            <a:avLst/>
          </a:prstGeom>
        </p:spPr>
      </p:pic>
      <p:sp>
        <p:nvSpPr>
          <p:cNvPr id="15" name="Text 7"/>
          <p:cNvSpPr/>
          <p:nvPr/>
        </p:nvSpPr>
        <p:spPr>
          <a:xfrm>
            <a:off x="1004530" y="5000863"/>
            <a:ext cx="3819168" cy="336590"/>
          </a:xfrm>
          <a:prstGeom prst="rect">
            <a:avLst/>
          </a:prstGeom>
          <a:noFill/>
          <a:ln/>
        </p:spPr>
        <p:txBody>
          <a:bodyPr wrap="none" lIns="0" tIns="0" rIns="0" bIns="0" rtlCol="0" anchor="t"/>
          <a:lstStyle/>
          <a:p>
            <a:pPr marL="0" indent="0" algn="r">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DSP &amp; Audio Processing Ready</a:t>
            </a:r>
            <a:endParaRPr lang="en-US" sz="2100" dirty="0"/>
          </a:p>
        </p:txBody>
      </p:sp>
      <p:sp>
        <p:nvSpPr>
          <p:cNvPr id="16" name="Text 8"/>
          <p:cNvSpPr/>
          <p:nvPr/>
        </p:nvSpPr>
        <p:spPr>
          <a:xfrm>
            <a:off x="793790" y="5466636"/>
            <a:ext cx="4029908" cy="1724025"/>
          </a:xfrm>
          <a:prstGeom prst="rect">
            <a:avLst/>
          </a:prstGeom>
          <a:noFill/>
          <a:ln/>
        </p:spPr>
        <p:txBody>
          <a:bodyPr wrap="square" lIns="0" tIns="0" rIns="0" bIns="0" rtlCol="0" anchor="t"/>
          <a:lstStyle/>
          <a:p>
            <a:pPr marL="0" indent="0" algn="r">
              <a:lnSpc>
                <a:spcPts val="2700"/>
              </a:lnSpc>
              <a:buNone/>
            </a:pPr>
            <a:r>
              <a:rPr lang="en-US" sz="1650" dirty="0">
                <a:solidFill>
                  <a:srgbClr val="6F655D"/>
                </a:solidFill>
                <a:latin typeface="Public Sans" pitchFamily="34" charset="0"/>
                <a:ea typeface="Public Sans" pitchFamily="34" charset="-122"/>
                <a:cs typeface="Public Sans" pitchFamily="34" charset="-120"/>
              </a:rPr>
              <a:t>This robust system is specifically designed and optimized for various DSP and audio processing applications, offering a versatile solution for challenging acoustic environments.</a:t>
            </a:r>
            <a:endParaRPr lang="en-US" sz="1650" dirty="0"/>
          </a:p>
        </p:txBody>
      </p:sp>
      <p:pic>
        <p:nvPicPr>
          <p:cNvPr id="17" name="Image 6" descr="preencoded.png"/>
          <p:cNvPicPr>
            <a:picLocks noChangeAspect="1"/>
          </p:cNvPicPr>
          <p:nvPr/>
        </p:nvPicPr>
        <p:blipFill>
          <a:blip r:embed="rId11"/>
          <a:stretch>
            <a:fillRect/>
          </a:stretch>
        </p:blipFill>
        <p:spPr>
          <a:xfrm>
            <a:off x="5146834" y="2498527"/>
            <a:ext cx="4336733" cy="4336733"/>
          </a:xfrm>
          <a:prstGeom prst="rect">
            <a:avLst/>
          </a:prstGeom>
        </p:spPr>
      </p:pic>
      <p:pic>
        <p:nvPicPr>
          <p:cNvPr id="18" name="Image 7"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80641" y="5578792"/>
            <a:ext cx="322421" cy="322421"/>
          </a:xfrm>
          <a:prstGeom prst="rect">
            <a:avLst/>
          </a:prstGeom>
        </p:spPr>
      </p:pic>
      <p:sp>
        <p:nvSpPr>
          <p:cNvPr id="19" name="Text Box 5">
            <a:extLst>
              <a:ext uri="{FF2B5EF4-FFF2-40B4-BE49-F238E27FC236}">
                <a16:creationId xmlns:a16="http://schemas.microsoft.com/office/drawing/2014/main" id="{EA1EF5AA-76E0-046D-B39E-52F596864178}"/>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0" name="Text 3">
            <a:extLst>
              <a:ext uri="{FF2B5EF4-FFF2-40B4-BE49-F238E27FC236}">
                <a16:creationId xmlns:a16="http://schemas.microsoft.com/office/drawing/2014/main" id="{C673C3A1-B6C6-6084-C379-6A7D24859364}"/>
              </a:ext>
            </a:extLst>
          </p:cNvPr>
          <p:cNvSpPr/>
          <p:nvPr/>
        </p:nvSpPr>
        <p:spPr>
          <a:xfrm>
            <a:off x="13522504" y="777271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15</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35499"/>
            <a:ext cx="13042821" cy="1417558"/>
          </a:xfrm>
          <a:prstGeom prst="rect">
            <a:avLst/>
          </a:prstGeom>
          <a:noFill/>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Project Overview: Building a Smarter Audio System</a:t>
            </a:r>
            <a:endParaRPr lang="en-US" sz="4450" dirty="0"/>
          </a:p>
        </p:txBody>
      </p:sp>
      <p:sp>
        <p:nvSpPr>
          <p:cNvPr id="3" name="Text 1"/>
          <p:cNvSpPr/>
          <p:nvPr/>
        </p:nvSpPr>
        <p:spPr>
          <a:xfrm>
            <a:off x="793790" y="3006685"/>
            <a:ext cx="13042821" cy="1088708"/>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Our project delivers a robust real-time system for audio recording, sophisticated noise classification, and adaptive filtering. This system is meticulously engineered to address prevalent audio interference challenges, ensuring clearer sound reproduction.</a:t>
            </a:r>
            <a:endParaRPr lang="en-US" sz="1750" dirty="0"/>
          </a:p>
        </p:txBody>
      </p:sp>
      <p:sp>
        <p:nvSpPr>
          <p:cNvPr id="4" name="Shape 2"/>
          <p:cNvSpPr/>
          <p:nvPr/>
        </p:nvSpPr>
        <p:spPr>
          <a:xfrm>
            <a:off x="793790" y="4690705"/>
            <a:ext cx="6407944" cy="2403396"/>
          </a:xfrm>
          <a:prstGeom prst="roundRect">
            <a:avLst>
              <a:gd name="adj" fmla="val 6087"/>
            </a:avLst>
          </a:prstGeom>
          <a:solidFill>
            <a:srgbClr val="FFFAF6"/>
          </a:solidFill>
          <a:effectLst>
            <a:outerShdw dist="20320" dir="2700000" algn="bl" rotWithShape="0">
              <a:srgbClr val="E1C2C2">
                <a:alpha val="100000"/>
              </a:srgbClr>
            </a:outerShdw>
          </a:effectLst>
        </p:spPr>
        <p:txBody>
          <a:bodyPr/>
          <a:lstStyle/>
          <a:p>
            <a:endParaRPr lang="en-US"/>
          </a:p>
        </p:txBody>
      </p:sp>
      <p:sp>
        <p:nvSpPr>
          <p:cNvPr id="5" name="Shape 3"/>
          <p:cNvSpPr/>
          <p:nvPr/>
        </p:nvSpPr>
        <p:spPr>
          <a:xfrm>
            <a:off x="793790" y="4660225"/>
            <a:ext cx="6407944" cy="121920"/>
          </a:xfrm>
          <a:prstGeom prst="roundRect">
            <a:avLst>
              <a:gd name="adj" fmla="val 78139"/>
            </a:avLst>
          </a:prstGeom>
          <a:solidFill>
            <a:srgbClr val="E1C2C2"/>
          </a:solidFill>
        </p:spPr>
        <p:txBody>
          <a:bodyPr/>
          <a:lstStyle/>
          <a:p>
            <a:endParaRPr lang="en-US"/>
          </a:p>
        </p:txBody>
      </p:sp>
      <p:sp>
        <p:nvSpPr>
          <p:cNvPr id="6" name="Shape 4"/>
          <p:cNvSpPr/>
          <p:nvPr/>
        </p:nvSpPr>
        <p:spPr>
          <a:xfrm>
            <a:off x="3657540" y="4350544"/>
            <a:ext cx="680442" cy="680442"/>
          </a:xfrm>
          <a:prstGeom prst="roundRect">
            <a:avLst>
              <a:gd name="adj" fmla="val 134383"/>
            </a:avLst>
          </a:prstGeom>
          <a:solidFill>
            <a:srgbClr val="E1C2C2">
              <a:alpha val="50000"/>
            </a:srgbClr>
          </a:solidFill>
        </p:spPr>
        <p:txBody>
          <a:bodyPr/>
          <a:lstStyle/>
          <a:p>
            <a:endParaRPr lang="en-US"/>
          </a:p>
        </p:txBody>
      </p:sp>
      <p:sp>
        <p:nvSpPr>
          <p:cNvPr id="7" name="Text 5"/>
          <p:cNvSpPr/>
          <p:nvPr/>
        </p:nvSpPr>
        <p:spPr>
          <a:xfrm>
            <a:off x="3861614" y="4520684"/>
            <a:ext cx="272177" cy="340162"/>
          </a:xfrm>
          <a:prstGeom prst="rect">
            <a:avLst/>
          </a:prstGeom>
          <a:noFill/>
        </p:spPr>
        <p:txBody>
          <a:bodyPr wrap="none" lIns="0" tIns="0" rIns="0" bIns="0" rtlCol="0" anchor="t"/>
          <a:lstStyle/>
          <a:p>
            <a:pPr marL="0" indent="0" algn="l">
              <a:lnSpc>
                <a:spcPts val="3400"/>
              </a:lnSpc>
              <a:buNone/>
            </a:pPr>
            <a:r>
              <a:rPr lang="en-US" sz="210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2100" dirty="0"/>
          </a:p>
        </p:txBody>
      </p:sp>
      <p:sp>
        <p:nvSpPr>
          <p:cNvPr id="8" name="Text 6"/>
          <p:cNvSpPr/>
          <p:nvPr/>
        </p:nvSpPr>
        <p:spPr>
          <a:xfrm>
            <a:off x="1051084" y="5257681"/>
            <a:ext cx="3834051"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Module 1: Noise Identification</a:t>
            </a:r>
            <a:endParaRPr lang="en-US" sz="2200" dirty="0"/>
          </a:p>
        </p:txBody>
      </p:sp>
      <p:sp>
        <p:nvSpPr>
          <p:cNvPr id="9" name="Text 7"/>
          <p:cNvSpPr/>
          <p:nvPr/>
        </p:nvSpPr>
        <p:spPr>
          <a:xfrm>
            <a:off x="1051084" y="5748099"/>
            <a:ext cx="5893356" cy="1088708"/>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Focuses on accurately detecting and categorizing various types of ambient noise present in live audio streams.</a:t>
            </a:r>
            <a:endParaRPr lang="en-US" sz="1750" dirty="0"/>
          </a:p>
        </p:txBody>
      </p:sp>
      <p:sp>
        <p:nvSpPr>
          <p:cNvPr id="10" name="Shape 8"/>
          <p:cNvSpPr/>
          <p:nvPr/>
        </p:nvSpPr>
        <p:spPr>
          <a:xfrm>
            <a:off x="7428548" y="4690705"/>
            <a:ext cx="6408063" cy="2403396"/>
          </a:xfrm>
          <a:prstGeom prst="roundRect">
            <a:avLst>
              <a:gd name="adj" fmla="val 6087"/>
            </a:avLst>
          </a:prstGeom>
          <a:solidFill>
            <a:srgbClr val="FFFAF6"/>
          </a:solidFill>
          <a:effectLst>
            <a:outerShdw dist="20320" dir="2700000" algn="bl" rotWithShape="0">
              <a:srgbClr val="CCC4EC">
                <a:alpha val="100000"/>
              </a:srgbClr>
            </a:outerShdw>
          </a:effectLst>
        </p:spPr>
        <p:txBody>
          <a:bodyPr/>
          <a:lstStyle/>
          <a:p>
            <a:endParaRPr lang="en-US"/>
          </a:p>
        </p:txBody>
      </p:sp>
      <p:sp>
        <p:nvSpPr>
          <p:cNvPr id="11" name="Shape 9"/>
          <p:cNvSpPr/>
          <p:nvPr/>
        </p:nvSpPr>
        <p:spPr>
          <a:xfrm>
            <a:off x="7428548" y="4660225"/>
            <a:ext cx="6408063" cy="121920"/>
          </a:xfrm>
          <a:prstGeom prst="roundRect">
            <a:avLst>
              <a:gd name="adj" fmla="val 78139"/>
            </a:avLst>
          </a:prstGeom>
          <a:solidFill>
            <a:srgbClr val="CCC4EC"/>
          </a:solidFill>
        </p:spPr>
        <p:txBody>
          <a:bodyPr/>
          <a:lstStyle/>
          <a:p>
            <a:endParaRPr lang="en-US"/>
          </a:p>
        </p:txBody>
      </p:sp>
      <p:sp>
        <p:nvSpPr>
          <p:cNvPr id="12" name="Shape 10"/>
          <p:cNvSpPr/>
          <p:nvPr/>
        </p:nvSpPr>
        <p:spPr>
          <a:xfrm>
            <a:off x="10292298" y="4350544"/>
            <a:ext cx="680442" cy="680442"/>
          </a:xfrm>
          <a:prstGeom prst="roundRect">
            <a:avLst>
              <a:gd name="adj" fmla="val 134383"/>
            </a:avLst>
          </a:prstGeom>
          <a:solidFill>
            <a:srgbClr val="CCC4EC">
              <a:alpha val="50000"/>
            </a:srgbClr>
          </a:solidFill>
        </p:spPr>
        <p:txBody>
          <a:bodyPr/>
          <a:lstStyle/>
          <a:p>
            <a:endParaRPr lang="en-US"/>
          </a:p>
        </p:txBody>
      </p:sp>
      <p:sp>
        <p:nvSpPr>
          <p:cNvPr id="13" name="Text 11"/>
          <p:cNvSpPr/>
          <p:nvPr/>
        </p:nvSpPr>
        <p:spPr>
          <a:xfrm>
            <a:off x="10496371" y="4520684"/>
            <a:ext cx="272177" cy="340162"/>
          </a:xfrm>
          <a:prstGeom prst="rect">
            <a:avLst/>
          </a:prstGeom>
          <a:noFill/>
        </p:spPr>
        <p:txBody>
          <a:bodyPr wrap="none" lIns="0" tIns="0" rIns="0" bIns="0" rtlCol="0" anchor="t"/>
          <a:lstStyle/>
          <a:p>
            <a:pPr marL="0" indent="0" algn="l">
              <a:lnSpc>
                <a:spcPts val="3400"/>
              </a:lnSpc>
              <a:buNone/>
            </a:pPr>
            <a:r>
              <a:rPr lang="en-US" sz="210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2100" dirty="0"/>
          </a:p>
        </p:txBody>
      </p:sp>
      <p:sp>
        <p:nvSpPr>
          <p:cNvPr id="14" name="Text 12"/>
          <p:cNvSpPr/>
          <p:nvPr/>
        </p:nvSpPr>
        <p:spPr>
          <a:xfrm>
            <a:off x="7685842" y="5257681"/>
            <a:ext cx="4428530"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Module 2: Adaptive Noise Filtering</a:t>
            </a:r>
            <a:endParaRPr lang="en-US" sz="2200" dirty="0"/>
          </a:p>
        </p:txBody>
      </p:sp>
      <p:sp>
        <p:nvSpPr>
          <p:cNvPr id="15" name="Text 13"/>
          <p:cNvSpPr/>
          <p:nvPr/>
        </p:nvSpPr>
        <p:spPr>
          <a:xfrm>
            <a:off x="7685842" y="5748099"/>
            <a:ext cx="5893475" cy="1088708"/>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Employs dynamic filtering techniques tailored to the identified noise, providing effective real-time suppression.</a:t>
            </a:r>
            <a:endParaRPr lang="en-US" sz="1750" dirty="0"/>
          </a:p>
        </p:txBody>
      </p:sp>
      <p:sp>
        <p:nvSpPr>
          <p:cNvPr id="17" name="Text Box 5">
            <a:extLst>
              <a:ext uri="{FF2B5EF4-FFF2-40B4-BE49-F238E27FC236}">
                <a16:creationId xmlns:a16="http://schemas.microsoft.com/office/drawing/2014/main" id="{5EB3F2E4-487B-6512-D9B2-2069F28F6635}"/>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18" name="Text 3">
            <a:extLst>
              <a:ext uri="{FF2B5EF4-FFF2-40B4-BE49-F238E27FC236}">
                <a16:creationId xmlns:a16="http://schemas.microsoft.com/office/drawing/2014/main" id="{22D0A840-02FC-A64D-70B7-696E63B802D3}"/>
              </a:ext>
            </a:extLst>
          </p:cNvPr>
          <p:cNvSpPr/>
          <p:nvPr/>
        </p:nvSpPr>
        <p:spPr>
          <a:xfrm>
            <a:off x="13601031"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rPr>
              <a:t>2</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33770"/>
            <a:ext cx="6070759" cy="496133"/>
          </a:xfrm>
          <a:prstGeom prst="rect">
            <a:avLst/>
          </a:prstGeom>
          <a:noFill/>
        </p:spPr>
        <p:txBody>
          <a:bodyPr wrap="none" lIns="0" tIns="0" rIns="0" bIns="0" rtlCol="0" anchor="t"/>
          <a:lstStyle/>
          <a:p>
            <a:pPr marL="0" indent="0" algn="l">
              <a:lnSpc>
                <a:spcPts val="3900"/>
              </a:lnSpc>
              <a:buNone/>
            </a:pPr>
            <a:r>
              <a:rPr lang="en-US" sz="3100" dirty="0">
                <a:solidFill>
                  <a:srgbClr val="4B6981"/>
                </a:solidFill>
                <a:latin typeface="Playfair Display Semi Bold" pitchFamily="34" charset="0"/>
                <a:ea typeface="Playfair Display Semi Bold" pitchFamily="34" charset="-122"/>
                <a:cs typeface="Playfair Display Semi Bold" pitchFamily="34" charset="-120"/>
              </a:rPr>
              <a:t>Comprehensive System Workflow</a:t>
            </a:r>
            <a:endParaRPr lang="en-US" sz="3100" dirty="0"/>
          </a:p>
        </p:txBody>
      </p:sp>
      <p:sp>
        <p:nvSpPr>
          <p:cNvPr id="3" name="Text 1"/>
          <p:cNvSpPr/>
          <p:nvPr/>
        </p:nvSpPr>
        <p:spPr>
          <a:xfrm>
            <a:off x="793790" y="1447443"/>
            <a:ext cx="13042821" cy="254079"/>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The system operates through a carefully designed sequence of steps, from audio capture to filtered output, ensuring optimal noise reduction and enhanced clarity.</a:t>
            </a:r>
            <a:endParaRPr lang="en-US" sz="1250" dirty="0"/>
          </a:p>
        </p:txBody>
      </p:sp>
      <p:pic>
        <p:nvPicPr>
          <p:cNvPr id="4" name="Image 0" descr="preencoded.png"/>
          <p:cNvPicPr>
            <a:picLocks noChangeAspect="1"/>
          </p:cNvPicPr>
          <p:nvPr/>
        </p:nvPicPr>
        <p:blipFill>
          <a:blip r:embed="rId3"/>
          <a:stretch>
            <a:fillRect/>
          </a:stretch>
        </p:blipFill>
        <p:spPr>
          <a:xfrm>
            <a:off x="793790" y="1880116"/>
            <a:ext cx="793790" cy="952619"/>
          </a:xfrm>
          <a:prstGeom prst="rect">
            <a:avLst/>
          </a:prstGeom>
        </p:spPr>
      </p:pic>
      <p:sp>
        <p:nvSpPr>
          <p:cNvPr id="5" name="Text 2"/>
          <p:cNvSpPr/>
          <p:nvPr/>
        </p:nvSpPr>
        <p:spPr>
          <a:xfrm>
            <a:off x="1746290" y="2038826"/>
            <a:ext cx="1984653" cy="248007"/>
          </a:xfrm>
          <a:prstGeom prst="rect">
            <a:avLst/>
          </a:prstGeom>
          <a:noFill/>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1. Audio Recording</a:t>
            </a:r>
            <a:endParaRPr lang="en-US" sz="1550" dirty="0"/>
          </a:p>
        </p:txBody>
      </p:sp>
      <p:sp>
        <p:nvSpPr>
          <p:cNvPr id="6" name="Text 3"/>
          <p:cNvSpPr/>
          <p:nvPr/>
        </p:nvSpPr>
        <p:spPr>
          <a:xfrm>
            <a:off x="1746290" y="2382083"/>
            <a:ext cx="12090321" cy="254079"/>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Capture live audio input using an integrated microphone.</a:t>
            </a:r>
            <a:endParaRPr lang="en-US" sz="1250" dirty="0"/>
          </a:p>
        </p:txBody>
      </p:sp>
      <p:pic>
        <p:nvPicPr>
          <p:cNvPr id="7" name="Image 1" descr="preencoded.png"/>
          <p:cNvPicPr>
            <a:picLocks noChangeAspect="1"/>
          </p:cNvPicPr>
          <p:nvPr/>
        </p:nvPicPr>
        <p:blipFill>
          <a:blip r:embed="rId4"/>
          <a:stretch>
            <a:fillRect/>
          </a:stretch>
        </p:blipFill>
        <p:spPr>
          <a:xfrm>
            <a:off x="793790" y="2832735"/>
            <a:ext cx="793790" cy="952619"/>
          </a:xfrm>
          <a:prstGeom prst="rect">
            <a:avLst/>
          </a:prstGeom>
        </p:spPr>
      </p:pic>
      <p:sp>
        <p:nvSpPr>
          <p:cNvPr id="8" name="Text 4"/>
          <p:cNvSpPr/>
          <p:nvPr/>
        </p:nvSpPr>
        <p:spPr>
          <a:xfrm>
            <a:off x="1746290" y="2991445"/>
            <a:ext cx="1984653" cy="248007"/>
          </a:xfrm>
          <a:prstGeom prst="rect">
            <a:avLst/>
          </a:prstGeom>
          <a:noFill/>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2. Preprocessing</a:t>
            </a:r>
            <a:endParaRPr lang="en-US" sz="1550" dirty="0"/>
          </a:p>
        </p:txBody>
      </p:sp>
      <p:sp>
        <p:nvSpPr>
          <p:cNvPr id="9" name="Text 5"/>
          <p:cNvSpPr/>
          <p:nvPr/>
        </p:nvSpPr>
        <p:spPr>
          <a:xfrm>
            <a:off x="1746290" y="3334703"/>
            <a:ext cx="12090321" cy="254079"/>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Normalize and preprocess the raw audio signal for analysis.</a:t>
            </a:r>
            <a:endParaRPr lang="en-US" sz="1250" dirty="0"/>
          </a:p>
        </p:txBody>
      </p:sp>
      <p:pic>
        <p:nvPicPr>
          <p:cNvPr id="10" name="Image 2" descr="preencoded.png"/>
          <p:cNvPicPr>
            <a:picLocks noChangeAspect="1"/>
          </p:cNvPicPr>
          <p:nvPr/>
        </p:nvPicPr>
        <p:blipFill>
          <a:blip r:embed="rId5"/>
          <a:stretch>
            <a:fillRect/>
          </a:stretch>
        </p:blipFill>
        <p:spPr>
          <a:xfrm>
            <a:off x="793790" y="3785354"/>
            <a:ext cx="793790" cy="952619"/>
          </a:xfrm>
          <a:prstGeom prst="rect">
            <a:avLst/>
          </a:prstGeom>
        </p:spPr>
      </p:pic>
      <p:sp>
        <p:nvSpPr>
          <p:cNvPr id="11" name="Text 6"/>
          <p:cNvSpPr/>
          <p:nvPr/>
        </p:nvSpPr>
        <p:spPr>
          <a:xfrm>
            <a:off x="1746290" y="3944064"/>
            <a:ext cx="1984653" cy="248007"/>
          </a:xfrm>
          <a:prstGeom prst="rect">
            <a:avLst/>
          </a:prstGeom>
          <a:noFill/>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3. Feature Extraction</a:t>
            </a:r>
            <a:endParaRPr lang="en-US" sz="1550" dirty="0"/>
          </a:p>
        </p:txBody>
      </p:sp>
      <p:sp>
        <p:nvSpPr>
          <p:cNvPr id="12" name="Text 7"/>
          <p:cNvSpPr/>
          <p:nvPr/>
        </p:nvSpPr>
        <p:spPr>
          <a:xfrm>
            <a:off x="1746290" y="4287322"/>
            <a:ext cx="12090321" cy="254079"/>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Extract key time and frequency domain characteristics.</a:t>
            </a:r>
            <a:endParaRPr lang="en-US" sz="1250" dirty="0"/>
          </a:p>
        </p:txBody>
      </p:sp>
      <p:pic>
        <p:nvPicPr>
          <p:cNvPr id="13" name="Image 3" descr="preencoded.png"/>
          <p:cNvPicPr>
            <a:picLocks noChangeAspect="1"/>
          </p:cNvPicPr>
          <p:nvPr/>
        </p:nvPicPr>
        <p:blipFill>
          <a:blip r:embed="rId6"/>
          <a:stretch>
            <a:fillRect/>
          </a:stretch>
        </p:blipFill>
        <p:spPr>
          <a:xfrm>
            <a:off x="793790" y="4737973"/>
            <a:ext cx="793790" cy="952619"/>
          </a:xfrm>
          <a:prstGeom prst="rect">
            <a:avLst/>
          </a:prstGeom>
        </p:spPr>
      </p:pic>
      <p:sp>
        <p:nvSpPr>
          <p:cNvPr id="14" name="Text 8"/>
          <p:cNvSpPr/>
          <p:nvPr/>
        </p:nvSpPr>
        <p:spPr>
          <a:xfrm>
            <a:off x="1746290" y="4896683"/>
            <a:ext cx="1984653" cy="248007"/>
          </a:xfrm>
          <a:prstGeom prst="rect">
            <a:avLst/>
          </a:prstGeom>
          <a:noFill/>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4. Noise Classification</a:t>
            </a:r>
            <a:endParaRPr lang="en-US" sz="1550" dirty="0"/>
          </a:p>
        </p:txBody>
      </p:sp>
      <p:sp>
        <p:nvSpPr>
          <p:cNvPr id="15" name="Text 9"/>
          <p:cNvSpPr/>
          <p:nvPr/>
        </p:nvSpPr>
        <p:spPr>
          <a:xfrm>
            <a:off x="1746290" y="5239941"/>
            <a:ext cx="12090321" cy="254079"/>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Identify the specific type of noise present in the audio.</a:t>
            </a:r>
            <a:endParaRPr lang="en-US" sz="1250" dirty="0"/>
          </a:p>
        </p:txBody>
      </p:sp>
      <p:pic>
        <p:nvPicPr>
          <p:cNvPr id="16" name="Image 4" descr="preencoded.png"/>
          <p:cNvPicPr>
            <a:picLocks noChangeAspect="1"/>
          </p:cNvPicPr>
          <p:nvPr/>
        </p:nvPicPr>
        <p:blipFill>
          <a:blip r:embed="rId7"/>
          <a:stretch>
            <a:fillRect/>
          </a:stretch>
        </p:blipFill>
        <p:spPr>
          <a:xfrm>
            <a:off x="793790" y="5690592"/>
            <a:ext cx="793790" cy="952619"/>
          </a:xfrm>
          <a:prstGeom prst="rect">
            <a:avLst/>
          </a:prstGeom>
        </p:spPr>
      </p:pic>
      <p:sp>
        <p:nvSpPr>
          <p:cNvPr id="17" name="Text 10"/>
          <p:cNvSpPr/>
          <p:nvPr/>
        </p:nvSpPr>
        <p:spPr>
          <a:xfrm>
            <a:off x="1746290" y="5849303"/>
            <a:ext cx="1984653" cy="248007"/>
          </a:xfrm>
          <a:prstGeom prst="rect">
            <a:avLst/>
          </a:prstGeom>
          <a:noFill/>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5. Adaptive Filtering</a:t>
            </a:r>
            <a:endParaRPr lang="en-US" sz="1550" dirty="0"/>
          </a:p>
        </p:txBody>
      </p:sp>
      <p:sp>
        <p:nvSpPr>
          <p:cNvPr id="18" name="Text 11"/>
          <p:cNvSpPr/>
          <p:nvPr/>
        </p:nvSpPr>
        <p:spPr>
          <a:xfrm>
            <a:off x="1746290" y="6192560"/>
            <a:ext cx="12090321" cy="254079"/>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Apply an appropriate filter based on the classified noise type.</a:t>
            </a:r>
            <a:endParaRPr lang="en-US" sz="1250" dirty="0"/>
          </a:p>
        </p:txBody>
      </p:sp>
      <p:pic>
        <p:nvPicPr>
          <p:cNvPr id="19" name="Image 5" descr="preencoded.png"/>
          <p:cNvPicPr>
            <a:picLocks noChangeAspect="1"/>
          </p:cNvPicPr>
          <p:nvPr/>
        </p:nvPicPr>
        <p:blipFill>
          <a:blip r:embed="rId8"/>
          <a:stretch>
            <a:fillRect/>
          </a:stretch>
        </p:blipFill>
        <p:spPr>
          <a:xfrm>
            <a:off x="793790" y="6643211"/>
            <a:ext cx="793790" cy="952619"/>
          </a:xfrm>
          <a:prstGeom prst="rect">
            <a:avLst/>
          </a:prstGeom>
        </p:spPr>
      </p:pic>
      <p:sp>
        <p:nvSpPr>
          <p:cNvPr id="20" name="Text 12"/>
          <p:cNvSpPr/>
          <p:nvPr/>
        </p:nvSpPr>
        <p:spPr>
          <a:xfrm>
            <a:off x="1746290" y="6801922"/>
            <a:ext cx="2290286" cy="248007"/>
          </a:xfrm>
          <a:prstGeom prst="rect">
            <a:avLst/>
          </a:prstGeom>
          <a:noFill/>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6. Output &amp; Visualization</a:t>
            </a:r>
            <a:endParaRPr lang="en-US" sz="1550" dirty="0"/>
          </a:p>
        </p:txBody>
      </p:sp>
      <p:sp>
        <p:nvSpPr>
          <p:cNvPr id="21" name="Text 13"/>
          <p:cNvSpPr/>
          <p:nvPr/>
        </p:nvSpPr>
        <p:spPr>
          <a:xfrm>
            <a:off x="1746290" y="7145179"/>
            <a:ext cx="12090321" cy="254079"/>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Display and play the filtered audio, along with visual results.</a:t>
            </a:r>
            <a:endParaRPr lang="en-US" sz="1250" dirty="0"/>
          </a:p>
        </p:txBody>
      </p:sp>
      <p:sp>
        <p:nvSpPr>
          <p:cNvPr id="23" name="Text Box 5">
            <a:extLst>
              <a:ext uri="{FF2B5EF4-FFF2-40B4-BE49-F238E27FC236}">
                <a16:creationId xmlns:a16="http://schemas.microsoft.com/office/drawing/2014/main" id="{5CDF03F0-8F99-F9B3-ECFC-4CB95104347A}"/>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4" name="Text 3">
            <a:extLst>
              <a:ext uri="{FF2B5EF4-FFF2-40B4-BE49-F238E27FC236}">
                <a16:creationId xmlns:a16="http://schemas.microsoft.com/office/drawing/2014/main" id="{1CBF6B9C-DD9F-4EF1-5989-95AB76767618}"/>
              </a:ext>
            </a:extLst>
          </p:cNvPr>
          <p:cNvSpPr/>
          <p:nvPr/>
        </p:nvSpPr>
        <p:spPr>
          <a:xfrm>
            <a:off x="13601031"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rPr>
              <a:t>3</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68147"/>
            <a:ext cx="10270212" cy="708779"/>
          </a:xfrm>
          <a:prstGeom prst="rect">
            <a:avLst/>
          </a:prstGeom>
          <a:noFill/>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Precision Audio Acquisition Parameters</a:t>
            </a:r>
            <a:endParaRPr lang="en-US" sz="4450" dirty="0"/>
          </a:p>
        </p:txBody>
      </p:sp>
      <p:sp>
        <p:nvSpPr>
          <p:cNvPr id="3" name="Text 1"/>
          <p:cNvSpPr/>
          <p:nvPr/>
        </p:nvSpPr>
        <p:spPr>
          <a:xfrm>
            <a:off x="793790" y="2530554"/>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High-fidelity audio capture is foundational to effective noise processing. Our system adheres to industry-standard specifications to ensure accurate signal representation.</a:t>
            </a:r>
            <a:endParaRPr lang="en-US" sz="1750" dirty="0"/>
          </a:p>
        </p:txBody>
      </p:sp>
      <p:sp>
        <p:nvSpPr>
          <p:cNvPr id="4" name="Text 2"/>
          <p:cNvSpPr/>
          <p:nvPr/>
        </p:nvSpPr>
        <p:spPr>
          <a:xfrm>
            <a:off x="793790" y="3624858"/>
            <a:ext cx="4158615" cy="748427"/>
          </a:xfrm>
          <a:prstGeom prst="rect">
            <a:avLst/>
          </a:prstGeom>
          <a:noFill/>
        </p:spPr>
        <p:txBody>
          <a:bodyPr wrap="none" lIns="0" tIns="0" rIns="0" bIns="0" rtlCol="0" anchor="t"/>
          <a:lstStyle/>
          <a:p>
            <a:pPr marL="0" indent="0" algn="ctr">
              <a:lnSpc>
                <a:spcPts val="5850"/>
              </a:lnSpc>
              <a:buNone/>
            </a:pPr>
            <a:r>
              <a:rPr lang="en-US" sz="5850" dirty="0">
                <a:solidFill>
                  <a:srgbClr val="6F655D"/>
                </a:solidFill>
                <a:latin typeface="Playfair Display Semi Bold" pitchFamily="34" charset="0"/>
                <a:ea typeface="Playfair Display Semi Bold" pitchFamily="34" charset="-122"/>
                <a:cs typeface="Playfair Display Semi Bold" pitchFamily="34" charset="-120"/>
              </a:rPr>
              <a:t>44.1KHz</a:t>
            </a:r>
            <a:endParaRPr lang="en-US" sz="5850" dirty="0"/>
          </a:p>
        </p:txBody>
      </p:sp>
      <p:sp>
        <p:nvSpPr>
          <p:cNvPr id="5" name="Text 3"/>
          <p:cNvSpPr/>
          <p:nvPr/>
        </p:nvSpPr>
        <p:spPr>
          <a:xfrm>
            <a:off x="1455420" y="4656653"/>
            <a:ext cx="2835235" cy="354330"/>
          </a:xfrm>
          <a:prstGeom prst="rect">
            <a:avLst/>
          </a:prstGeom>
          <a:noFill/>
        </p:spPr>
        <p:txBody>
          <a:bodyPr wrap="none" lIns="0" tIns="0" rIns="0" bIns="0" rtlCol="0" anchor="t"/>
          <a:lstStyle/>
          <a:p>
            <a:pPr marL="0" indent="0" algn="ctr">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Sampling Frequency</a:t>
            </a:r>
            <a:endParaRPr lang="en-US" sz="2200" dirty="0"/>
          </a:p>
        </p:txBody>
      </p:sp>
      <p:sp>
        <p:nvSpPr>
          <p:cNvPr id="6" name="Text 4"/>
          <p:cNvSpPr/>
          <p:nvPr/>
        </p:nvSpPr>
        <p:spPr>
          <a:xfrm>
            <a:off x="793790" y="5147072"/>
            <a:ext cx="4158615" cy="725805"/>
          </a:xfrm>
          <a:prstGeom prst="rect">
            <a:avLst/>
          </a:prstGeom>
          <a:noFill/>
        </p:spPr>
        <p:txBody>
          <a:bodyPr wrap="square" lIns="0" tIns="0" rIns="0" bIns="0" rtlCol="0" anchor="t"/>
          <a:lstStyle/>
          <a:p>
            <a:pPr marL="0" indent="0" algn="ctr">
              <a:lnSpc>
                <a:spcPts val="2850"/>
              </a:lnSpc>
              <a:buNone/>
            </a:pPr>
            <a:r>
              <a:rPr lang="en-US" sz="1750" dirty="0">
                <a:solidFill>
                  <a:srgbClr val="6F655D"/>
                </a:solidFill>
                <a:latin typeface="Public Sans" pitchFamily="34" charset="0"/>
                <a:ea typeface="Public Sans" pitchFamily="34" charset="-122"/>
                <a:cs typeface="Public Sans" pitchFamily="34" charset="-120"/>
              </a:rPr>
              <a:t>Ensures high-resolution digital audio capture, preserving signal integrity.</a:t>
            </a:r>
            <a:endParaRPr lang="en-US" sz="1750" dirty="0"/>
          </a:p>
        </p:txBody>
      </p:sp>
      <p:sp>
        <p:nvSpPr>
          <p:cNvPr id="7" name="Text 5"/>
          <p:cNvSpPr/>
          <p:nvPr/>
        </p:nvSpPr>
        <p:spPr>
          <a:xfrm>
            <a:off x="5235893" y="3624858"/>
            <a:ext cx="4158615" cy="748427"/>
          </a:xfrm>
          <a:prstGeom prst="rect">
            <a:avLst/>
          </a:prstGeom>
          <a:noFill/>
        </p:spPr>
        <p:txBody>
          <a:bodyPr wrap="none" lIns="0" tIns="0" rIns="0" bIns="0" rtlCol="0" anchor="t"/>
          <a:lstStyle/>
          <a:p>
            <a:pPr marL="0" indent="0" algn="ctr">
              <a:lnSpc>
                <a:spcPts val="5850"/>
              </a:lnSpc>
              <a:buNone/>
            </a:pPr>
            <a:r>
              <a:rPr lang="en-US" sz="5850" dirty="0">
                <a:solidFill>
                  <a:srgbClr val="6F655D"/>
                </a:solidFill>
                <a:latin typeface="Playfair Display Semi Bold" pitchFamily="34" charset="0"/>
                <a:ea typeface="Playfair Display Semi Bold" pitchFamily="34" charset="-122"/>
                <a:cs typeface="Playfair Display Semi Bold" pitchFamily="34" charset="-120"/>
              </a:rPr>
              <a:t>Mono</a:t>
            </a:r>
            <a:endParaRPr lang="en-US" sz="5850" dirty="0"/>
          </a:p>
        </p:txBody>
      </p:sp>
      <p:sp>
        <p:nvSpPr>
          <p:cNvPr id="8" name="Text 6"/>
          <p:cNvSpPr/>
          <p:nvPr/>
        </p:nvSpPr>
        <p:spPr>
          <a:xfrm>
            <a:off x="5822513" y="4656653"/>
            <a:ext cx="2985373" cy="354330"/>
          </a:xfrm>
          <a:prstGeom prst="rect">
            <a:avLst/>
          </a:prstGeom>
          <a:noFill/>
        </p:spPr>
        <p:txBody>
          <a:bodyPr wrap="none" lIns="0" tIns="0" rIns="0" bIns="0" rtlCol="0" anchor="t"/>
          <a:lstStyle/>
          <a:p>
            <a:pPr marL="0" indent="0" algn="ctr">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Channel Configuration</a:t>
            </a:r>
            <a:endParaRPr lang="en-US" sz="2200" dirty="0"/>
          </a:p>
        </p:txBody>
      </p:sp>
      <p:sp>
        <p:nvSpPr>
          <p:cNvPr id="9" name="Text 7"/>
          <p:cNvSpPr/>
          <p:nvPr/>
        </p:nvSpPr>
        <p:spPr>
          <a:xfrm>
            <a:off x="5235893" y="5147072"/>
            <a:ext cx="4158615" cy="725805"/>
          </a:xfrm>
          <a:prstGeom prst="rect">
            <a:avLst/>
          </a:prstGeom>
          <a:noFill/>
        </p:spPr>
        <p:txBody>
          <a:bodyPr wrap="square" lIns="0" tIns="0" rIns="0" bIns="0" rtlCol="0" anchor="t"/>
          <a:lstStyle/>
          <a:p>
            <a:pPr marL="0" indent="0" algn="ctr">
              <a:lnSpc>
                <a:spcPts val="2850"/>
              </a:lnSpc>
              <a:buNone/>
            </a:pPr>
            <a:r>
              <a:rPr lang="en-US" sz="1750" dirty="0">
                <a:solidFill>
                  <a:srgbClr val="6F655D"/>
                </a:solidFill>
                <a:latin typeface="Public Sans" pitchFamily="34" charset="0"/>
                <a:ea typeface="Public Sans" pitchFamily="34" charset="-122"/>
                <a:cs typeface="Public Sans" pitchFamily="34" charset="-120"/>
              </a:rPr>
              <a:t>Simplified single-channel input for focused noise analysis and processing.</a:t>
            </a:r>
            <a:endParaRPr lang="en-US" sz="1750" dirty="0"/>
          </a:p>
        </p:txBody>
      </p:sp>
      <p:sp>
        <p:nvSpPr>
          <p:cNvPr id="10" name="Text 8"/>
          <p:cNvSpPr/>
          <p:nvPr/>
        </p:nvSpPr>
        <p:spPr>
          <a:xfrm>
            <a:off x="9677995" y="3624858"/>
            <a:ext cx="4158615" cy="748427"/>
          </a:xfrm>
          <a:prstGeom prst="rect">
            <a:avLst/>
          </a:prstGeom>
          <a:noFill/>
        </p:spPr>
        <p:txBody>
          <a:bodyPr wrap="none" lIns="0" tIns="0" rIns="0" bIns="0" rtlCol="0" anchor="t"/>
          <a:lstStyle/>
          <a:p>
            <a:pPr marL="0" indent="0" algn="ctr">
              <a:lnSpc>
                <a:spcPts val="5850"/>
              </a:lnSpc>
              <a:buNone/>
            </a:pPr>
            <a:r>
              <a:rPr lang="en-US" sz="5850" dirty="0">
                <a:solidFill>
                  <a:srgbClr val="6F655D"/>
                </a:solidFill>
                <a:latin typeface="Playfair Display Semi Bold" pitchFamily="34" charset="0"/>
                <a:ea typeface="Playfair Display Semi Bold" pitchFamily="34" charset="-122"/>
                <a:cs typeface="Playfair Display Semi Bold" pitchFamily="34" charset="-120"/>
              </a:rPr>
              <a:t>16-bit</a:t>
            </a:r>
            <a:endParaRPr lang="en-US" sz="5850" dirty="0"/>
          </a:p>
        </p:txBody>
      </p:sp>
      <p:sp>
        <p:nvSpPr>
          <p:cNvPr id="11" name="Text 9"/>
          <p:cNvSpPr/>
          <p:nvPr/>
        </p:nvSpPr>
        <p:spPr>
          <a:xfrm>
            <a:off x="10339626" y="4656653"/>
            <a:ext cx="2835235" cy="354330"/>
          </a:xfrm>
          <a:prstGeom prst="rect">
            <a:avLst/>
          </a:prstGeom>
          <a:noFill/>
        </p:spPr>
        <p:txBody>
          <a:bodyPr wrap="none" lIns="0" tIns="0" rIns="0" bIns="0" rtlCol="0" anchor="t"/>
          <a:lstStyle/>
          <a:p>
            <a:pPr marL="0" indent="0" algn="ctr">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Bit Resolution</a:t>
            </a:r>
            <a:endParaRPr lang="en-US" sz="2200" dirty="0"/>
          </a:p>
        </p:txBody>
      </p:sp>
      <p:sp>
        <p:nvSpPr>
          <p:cNvPr id="12" name="Text 10"/>
          <p:cNvSpPr/>
          <p:nvPr/>
        </p:nvSpPr>
        <p:spPr>
          <a:xfrm>
            <a:off x="9677995" y="5147072"/>
            <a:ext cx="4158615" cy="725805"/>
          </a:xfrm>
          <a:prstGeom prst="rect">
            <a:avLst/>
          </a:prstGeom>
          <a:noFill/>
        </p:spPr>
        <p:txBody>
          <a:bodyPr wrap="square" lIns="0" tIns="0" rIns="0" bIns="0" rtlCol="0" anchor="t"/>
          <a:lstStyle/>
          <a:p>
            <a:pPr marL="0" indent="0" algn="ctr">
              <a:lnSpc>
                <a:spcPts val="2850"/>
              </a:lnSpc>
              <a:buNone/>
            </a:pPr>
            <a:r>
              <a:rPr lang="en-US" sz="1750" dirty="0">
                <a:solidFill>
                  <a:srgbClr val="6F655D"/>
                </a:solidFill>
                <a:latin typeface="Public Sans" pitchFamily="34" charset="0"/>
                <a:ea typeface="Public Sans" pitchFamily="34" charset="-122"/>
                <a:cs typeface="Public Sans" pitchFamily="34" charset="-120"/>
              </a:rPr>
              <a:t>Provides a wide dynamic range, capturing subtle audio nuances.</a:t>
            </a:r>
            <a:endParaRPr lang="en-US" sz="1750" dirty="0"/>
          </a:p>
        </p:txBody>
      </p:sp>
      <p:sp>
        <p:nvSpPr>
          <p:cNvPr id="13" name="Text 11"/>
          <p:cNvSpPr/>
          <p:nvPr/>
        </p:nvSpPr>
        <p:spPr>
          <a:xfrm>
            <a:off x="793790" y="6128028"/>
            <a:ext cx="13042821" cy="73342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Audio data is consistently acquired in 5-second segments using the powerful </a:t>
            </a:r>
            <a:r>
              <a:rPr lang="en-US" sz="1750" dirty="0">
                <a:solidFill>
                  <a:srgbClr val="6F655D"/>
                </a:solidFill>
                <a:highlight>
                  <a:srgbClr val="F2EDE9"/>
                </a:highlight>
                <a:latin typeface="Consolas" panose="020B0609020204030204" pitchFamily="34" charset="0"/>
                <a:ea typeface="Consolas" panose="020B0609020204030204" pitchFamily="34" charset="-122"/>
                <a:cs typeface="Consolas" panose="020B0609020204030204" pitchFamily="34" charset="-120"/>
              </a:rPr>
              <a:t>audiorecorder</a:t>
            </a:r>
            <a:r>
              <a:rPr lang="en-US" sz="1750" dirty="0">
                <a:solidFill>
                  <a:srgbClr val="6F655D"/>
                </a:solidFill>
                <a:latin typeface="Public Sans" pitchFamily="34" charset="0"/>
                <a:ea typeface="Public Sans" pitchFamily="34" charset="-122"/>
                <a:cs typeface="Public Sans" pitchFamily="34" charset="-120"/>
              </a:rPr>
              <a:t> object in MATLAB, facilitating real-time analysis and processing.</a:t>
            </a:r>
            <a:endParaRPr lang="en-US" sz="1750" dirty="0"/>
          </a:p>
        </p:txBody>
      </p:sp>
      <p:sp>
        <p:nvSpPr>
          <p:cNvPr id="15" name="Text Box 5">
            <a:extLst>
              <a:ext uri="{FF2B5EF4-FFF2-40B4-BE49-F238E27FC236}">
                <a16:creationId xmlns:a16="http://schemas.microsoft.com/office/drawing/2014/main" id="{504CE8F3-B220-C865-11BF-DE9524EE2FAD}"/>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16" name="Text 3">
            <a:extLst>
              <a:ext uri="{FF2B5EF4-FFF2-40B4-BE49-F238E27FC236}">
                <a16:creationId xmlns:a16="http://schemas.microsoft.com/office/drawing/2014/main" id="{A2C74C66-A9B6-1D60-A7EB-90296EE0E248}"/>
              </a:ext>
            </a:extLst>
          </p:cNvPr>
          <p:cNvSpPr/>
          <p:nvPr/>
        </p:nvSpPr>
        <p:spPr>
          <a:xfrm>
            <a:off x="13601031"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rPr>
              <a:t>4</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35938"/>
            <a:ext cx="12218908" cy="708779"/>
          </a:xfrm>
          <a:prstGeom prst="rect">
            <a:avLst/>
          </a:prstGeom>
          <a:noFill/>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Signal Normalization for Consistent Processing</a:t>
            </a:r>
            <a:endParaRPr lang="en-US" sz="4450" dirty="0"/>
          </a:p>
        </p:txBody>
      </p:sp>
      <p:sp>
        <p:nvSpPr>
          <p:cNvPr id="3" name="Text 1"/>
          <p:cNvSpPr/>
          <p:nvPr/>
        </p:nvSpPr>
        <p:spPr>
          <a:xfrm>
            <a:off x="793790" y="1998345"/>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Signal normalization is a critical preprocessing step that standardizes audio input, ensuring consistent and predictable behavior of subsequent filtering algorithms.</a:t>
            </a:r>
            <a:endParaRPr lang="en-US" sz="1750" dirty="0"/>
          </a:p>
        </p:txBody>
      </p:sp>
      <p:sp>
        <p:nvSpPr>
          <p:cNvPr id="4" name="Shape 2"/>
          <p:cNvSpPr/>
          <p:nvPr/>
        </p:nvSpPr>
        <p:spPr>
          <a:xfrm>
            <a:off x="793790" y="2979301"/>
            <a:ext cx="6407944" cy="2093714"/>
          </a:xfrm>
          <a:prstGeom prst="roundRect">
            <a:avLst>
              <a:gd name="adj" fmla="val 6988"/>
            </a:avLst>
          </a:prstGeom>
          <a:solidFill>
            <a:srgbClr val="FFFAF6"/>
          </a:solidFill>
          <a:ln w="30480">
            <a:solidFill>
              <a:srgbClr val="BCB4DC"/>
            </a:solidFill>
            <a:prstDash val="solid"/>
          </a:ln>
          <a:effectLst>
            <a:outerShdw dist="20320" dir="2700000" algn="bl" rotWithShape="0">
              <a:srgbClr val="BCB4DC">
                <a:alpha val="100000"/>
              </a:srgbClr>
            </a:outerShdw>
          </a:effectLst>
        </p:spPr>
        <p:txBody>
          <a:bodyPr/>
          <a:lstStyle/>
          <a:p>
            <a:endParaRPr lang="en-US"/>
          </a:p>
        </p:txBody>
      </p:sp>
      <p:sp>
        <p:nvSpPr>
          <p:cNvPr id="5" name="Shape 3"/>
          <p:cNvSpPr/>
          <p:nvPr/>
        </p:nvSpPr>
        <p:spPr>
          <a:xfrm>
            <a:off x="763310" y="2979301"/>
            <a:ext cx="121920" cy="2093714"/>
          </a:xfrm>
          <a:prstGeom prst="roundRect">
            <a:avLst>
              <a:gd name="adj" fmla="val 78139"/>
            </a:avLst>
          </a:prstGeom>
          <a:solidFill>
            <a:srgbClr val="BCB4DC"/>
          </a:solidFill>
        </p:spPr>
        <p:txBody>
          <a:bodyPr/>
          <a:lstStyle/>
          <a:p>
            <a:endParaRPr lang="en-US"/>
          </a:p>
        </p:txBody>
      </p:sp>
      <p:sp>
        <p:nvSpPr>
          <p:cNvPr id="6" name="Text 4"/>
          <p:cNvSpPr/>
          <p:nvPr/>
        </p:nvSpPr>
        <p:spPr>
          <a:xfrm>
            <a:off x="1142524" y="323659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DC Offset Removal</a:t>
            </a:r>
            <a:endParaRPr lang="en-US" sz="2200" dirty="0"/>
          </a:p>
        </p:txBody>
      </p:sp>
      <p:sp>
        <p:nvSpPr>
          <p:cNvPr id="7" name="Text 5"/>
          <p:cNvSpPr/>
          <p:nvPr/>
        </p:nvSpPr>
        <p:spPr>
          <a:xfrm>
            <a:off x="1142524" y="3727013"/>
            <a:ext cx="5801916" cy="1088708"/>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mean value is subtracted from the signal, effectively eliminating any direct current bias and centering the waveform around zero.</a:t>
            </a:r>
            <a:endParaRPr lang="en-US" sz="1750" dirty="0"/>
          </a:p>
        </p:txBody>
      </p:sp>
      <p:sp>
        <p:nvSpPr>
          <p:cNvPr id="8" name="Shape 6"/>
          <p:cNvSpPr/>
          <p:nvPr/>
        </p:nvSpPr>
        <p:spPr>
          <a:xfrm>
            <a:off x="7428548" y="2979301"/>
            <a:ext cx="6408063" cy="2093714"/>
          </a:xfrm>
          <a:prstGeom prst="roundRect">
            <a:avLst>
              <a:gd name="adj" fmla="val 6988"/>
            </a:avLst>
          </a:prstGeom>
          <a:solidFill>
            <a:srgbClr val="FFFAF6"/>
          </a:solidFill>
          <a:ln w="30480">
            <a:solidFill>
              <a:srgbClr val="E1C2C2"/>
            </a:solidFill>
            <a:prstDash val="solid"/>
          </a:ln>
          <a:effectLst>
            <a:outerShdw dist="20320" dir="2700000" algn="bl" rotWithShape="0">
              <a:srgbClr val="E1C2C2">
                <a:alpha val="100000"/>
              </a:srgbClr>
            </a:outerShdw>
          </a:effectLst>
        </p:spPr>
        <p:txBody>
          <a:bodyPr/>
          <a:lstStyle/>
          <a:p>
            <a:endParaRPr lang="en-US"/>
          </a:p>
        </p:txBody>
      </p:sp>
      <p:sp>
        <p:nvSpPr>
          <p:cNvPr id="9" name="Shape 7"/>
          <p:cNvSpPr/>
          <p:nvPr/>
        </p:nvSpPr>
        <p:spPr>
          <a:xfrm>
            <a:off x="7398067" y="2979301"/>
            <a:ext cx="121920" cy="2093714"/>
          </a:xfrm>
          <a:prstGeom prst="roundRect">
            <a:avLst>
              <a:gd name="adj" fmla="val 78139"/>
            </a:avLst>
          </a:prstGeom>
          <a:solidFill>
            <a:srgbClr val="E1C2C2"/>
          </a:solidFill>
        </p:spPr>
        <p:txBody>
          <a:bodyPr/>
          <a:lstStyle/>
          <a:p>
            <a:endParaRPr lang="en-US"/>
          </a:p>
        </p:txBody>
      </p:sp>
      <p:sp>
        <p:nvSpPr>
          <p:cNvPr id="10" name="Text 8"/>
          <p:cNvSpPr/>
          <p:nvPr/>
        </p:nvSpPr>
        <p:spPr>
          <a:xfrm>
            <a:off x="7777282" y="3236595"/>
            <a:ext cx="3284577"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Amplitude Normalization</a:t>
            </a:r>
            <a:endParaRPr lang="en-US" sz="2200" dirty="0"/>
          </a:p>
        </p:txBody>
      </p:sp>
      <p:sp>
        <p:nvSpPr>
          <p:cNvPr id="11" name="Text 9"/>
          <p:cNvSpPr/>
          <p:nvPr/>
        </p:nvSpPr>
        <p:spPr>
          <a:xfrm>
            <a:off x="7777282" y="3727013"/>
            <a:ext cx="5802035"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Signals are scaled to a standardized range of </a:t>
            </a:r>
            <a:r>
              <a:rPr lang="en-US" sz="1750" dirty="0">
                <a:solidFill>
                  <a:srgbClr val="B05B5C"/>
                </a:solidFill>
                <a:latin typeface="Public Sans" pitchFamily="34" charset="0"/>
                <a:ea typeface="Public Sans" pitchFamily="34" charset="-122"/>
                <a:cs typeface="Public Sans" pitchFamily="34" charset="-120"/>
              </a:rPr>
              <a:t>[-1, 1]</a:t>
            </a:r>
            <a:r>
              <a:rPr lang="en-US" sz="1750" dirty="0">
                <a:solidFill>
                  <a:srgbClr val="6F655D"/>
                </a:solidFill>
                <a:latin typeface="Public Sans" pitchFamily="34" charset="0"/>
                <a:ea typeface="Public Sans" pitchFamily="34" charset="-122"/>
                <a:cs typeface="Public Sans" pitchFamily="34" charset="-120"/>
              </a:rPr>
              <a:t>, preventing clipping and optimizing filter performance.</a:t>
            </a:r>
            <a:endParaRPr lang="en-US" sz="1750" dirty="0"/>
          </a:p>
        </p:txBody>
      </p:sp>
      <p:sp>
        <p:nvSpPr>
          <p:cNvPr id="12" name="Shape 10"/>
          <p:cNvSpPr/>
          <p:nvPr/>
        </p:nvSpPr>
        <p:spPr>
          <a:xfrm>
            <a:off x="793790" y="5299829"/>
            <a:ext cx="6407944" cy="2093714"/>
          </a:xfrm>
          <a:prstGeom prst="roundRect">
            <a:avLst>
              <a:gd name="adj" fmla="val 6988"/>
            </a:avLst>
          </a:prstGeom>
          <a:solidFill>
            <a:srgbClr val="FFFAF6"/>
          </a:solidFill>
          <a:ln w="30480">
            <a:solidFill>
              <a:srgbClr val="BCB4DC"/>
            </a:solidFill>
            <a:prstDash val="solid"/>
          </a:ln>
          <a:effectLst>
            <a:outerShdw dist="20320" dir="2700000" algn="bl" rotWithShape="0">
              <a:srgbClr val="BCB4DC">
                <a:alpha val="100000"/>
              </a:srgbClr>
            </a:outerShdw>
          </a:effectLst>
        </p:spPr>
        <p:txBody>
          <a:bodyPr/>
          <a:lstStyle/>
          <a:p>
            <a:endParaRPr lang="en-US"/>
          </a:p>
        </p:txBody>
      </p:sp>
      <p:sp>
        <p:nvSpPr>
          <p:cNvPr id="13" name="Shape 11"/>
          <p:cNvSpPr/>
          <p:nvPr/>
        </p:nvSpPr>
        <p:spPr>
          <a:xfrm>
            <a:off x="763310" y="5299829"/>
            <a:ext cx="121920" cy="2093714"/>
          </a:xfrm>
          <a:prstGeom prst="roundRect">
            <a:avLst>
              <a:gd name="adj" fmla="val 78139"/>
            </a:avLst>
          </a:prstGeom>
          <a:solidFill>
            <a:srgbClr val="BCB4DC"/>
          </a:solidFill>
        </p:spPr>
        <p:txBody>
          <a:bodyPr/>
          <a:lstStyle/>
          <a:p>
            <a:endParaRPr lang="en-US"/>
          </a:p>
        </p:txBody>
      </p:sp>
      <p:sp>
        <p:nvSpPr>
          <p:cNvPr id="14" name="Text 12"/>
          <p:cNvSpPr/>
          <p:nvPr/>
        </p:nvSpPr>
        <p:spPr>
          <a:xfrm>
            <a:off x="1142524" y="555712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Stable Filter Behavior</a:t>
            </a:r>
            <a:endParaRPr lang="en-US" sz="2200" dirty="0"/>
          </a:p>
        </p:txBody>
      </p:sp>
      <p:sp>
        <p:nvSpPr>
          <p:cNvPr id="15" name="Text 13"/>
          <p:cNvSpPr/>
          <p:nvPr/>
        </p:nvSpPr>
        <p:spPr>
          <a:xfrm>
            <a:off x="1142524" y="6047542"/>
            <a:ext cx="5801916" cy="1088708"/>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This process guarantees that the adaptive filters operate within expected parameters, leading to more reliable noise reduction across diverse audio inputs.</a:t>
            </a:r>
            <a:endParaRPr lang="en-US" sz="1750" dirty="0"/>
          </a:p>
        </p:txBody>
      </p:sp>
      <p:sp>
        <p:nvSpPr>
          <p:cNvPr id="16" name="Shape 14"/>
          <p:cNvSpPr/>
          <p:nvPr/>
        </p:nvSpPr>
        <p:spPr>
          <a:xfrm>
            <a:off x="7428548" y="5299829"/>
            <a:ext cx="6408063" cy="2093714"/>
          </a:xfrm>
          <a:prstGeom prst="roundRect">
            <a:avLst>
              <a:gd name="adj" fmla="val 6988"/>
            </a:avLst>
          </a:prstGeom>
          <a:solidFill>
            <a:srgbClr val="FFFAF6"/>
          </a:solidFill>
          <a:ln w="30480">
            <a:solidFill>
              <a:srgbClr val="E1C2C2"/>
            </a:solidFill>
            <a:prstDash val="solid"/>
          </a:ln>
          <a:effectLst>
            <a:outerShdw dist="20320" dir="2700000" algn="bl" rotWithShape="0">
              <a:srgbClr val="E1C2C2">
                <a:alpha val="100000"/>
              </a:srgbClr>
            </a:outerShdw>
          </a:effectLst>
        </p:spPr>
        <p:txBody>
          <a:bodyPr/>
          <a:lstStyle/>
          <a:p>
            <a:endParaRPr lang="en-US"/>
          </a:p>
        </p:txBody>
      </p:sp>
      <p:sp>
        <p:nvSpPr>
          <p:cNvPr id="17" name="Shape 15"/>
          <p:cNvSpPr/>
          <p:nvPr/>
        </p:nvSpPr>
        <p:spPr>
          <a:xfrm>
            <a:off x="7398067" y="5299829"/>
            <a:ext cx="121920" cy="2093714"/>
          </a:xfrm>
          <a:prstGeom prst="roundRect">
            <a:avLst>
              <a:gd name="adj" fmla="val 78139"/>
            </a:avLst>
          </a:prstGeom>
          <a:solidFill>
            <a:srgbClr val="E1C2C2"/>
          </a:solidFill>
        </p:spPr>
        <p:txBody>
          <a:bodyPr/>
          <a:lstStyle/>
          <a:p>
            <a:endParaRPr lang="en-US"/>
          </a:p>
        </p:txBody>
      </p:sp>
      <p:sp>
        <p:nvSpPr>
          <p:cNvPr id="18" name="Text 16"/>
          <p:cNvSpPr/>
          <p:nvPr/>
        </p:nvSpPr>
        <p:spPr>
          <a:xfrm>
            <a:off x="7777282" y="5557123"/>
            <a:ext cx="331410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Explicit Silence Detection</a:t>
            </a:r>
            <a:endParaRPr lang="en-US" sz="2200" dirty="0"/>
          </a:p>
        </p:txBody>
      </p:sp>
      <p:sp>
        <p:nvSpPr>
          <p:cNvPr id="19" name="Text 17"/>
          <p:cNvSpPr/>
          <p:nvPr/>
        </p:nvSpPr>
        <p:spPr>
          <a:xfrm>
            <a:off x="7777282" y="6047542"/>
            <a:ext cx="5802035" cy="1088708"/>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Dedicated mechanisms are in place to accurately detect periods of silence, preventing erroneous noise classification during quiet intervals.</a:t>
            </a:r>
            <a:endParaRPr lang="en-US" sz="1750" dirty="0"/>
          </a:p>
        </p:txBody>
      </p:sp>
      <p:sp>
        <p:nvSpPr>
          <p:cNvPr id="21" name="Text Box 5">
            <a:extLst>
              <a:ext uri="{FF2B5EF4-FFF2-40B4-BE49-F238E27FC236}">
                <a16:creationId xmlns:a16="http://schemas.microsoft.com/office/drawing/2014/main" id="{FE61ABAD-DBE6-8ADA-84B7-5F0A86BB4629}"/>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2" name="Text 3">
            <a:extLst>
              <a:ext uri="{FF2B5EF4-FFF2-40B4-BE49-F238E27FC236}">
                <a16:creationId xmlns:a16="http://schemas.microsoft.com/office/drawing/2014/main" id="{9C0C445D-4969-BF1B-8F46-EED95151E7AE}"/>
              </a:ext>
            </a:extLst>
          </p:cNvPr>
          <p:cNvSpPr/>
          <p:nvPr/>
        </p:nvSpPr>
        <p:spPr>
          <a:xfrm>
            <a:off x="13601031"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rPr>
              <a:t>5</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47261"/>
            <a:ext cx="12624197" cy="673418"/>
          </a:xfrm>
          <a:prstGeom prst="rect">
            <a:avLst/>
          </a:prstGeom>
          <a:noFill/>
        </p:spPr>
        <p:txBody>
          <a:bodyPr wrap="none" lIns="0" tIns="0" rIns="0" bIns="0" rtlCol="0" anchor="t"/>
          <a:lstStyle/>
          <a:p>
            <a:pPr marL="0" indent="0" algn="l">
              <a:lnSpc>
                <a:spcPts val="5300"/>
              </a:lnSpc>
              <a:buNone/>
            </a:pPr>
            <a:r>
              <a:rPr lang="en-US" sz="4200" dirty="0">
                <a:solidFill>
                  <a:srgbClr val="4B6981"/>
                </a:solidFill>
                <a:latin typeface="Playfair Display Semi Bold" pitchFamily="34" charset="0"/>
                <a:ea typeface="Playfair Display Semi Bold" pitchFamily="34" charset="-122"/>
                <a:cs typeface="Playfair Display Semi Bold" pitchFamily="34" charset="-120"/>
              </a:rPr>
              <a:t>Feature Extraction: Unveiling Audio Characteristics</a:t>
            </a:r>
            <a:endParaRPr lang="en-US" sz="4200" dirty="0"/>
          </a:p>
        </p:txBody>
      </p:sp>
      <p:sp>
        <p:nvSpPr>
          <p:cNvPr id="3" name="Text 1"/>
          <p:cNvSpPr/>
          <p:nvPr/>
        </p:nvSpPr>
        <p:spPr>
          <a:xfrm>
            <a:off x="793790" y="2051566"/>
            <a:ext cx="13042821" cy="689610"/>
          </a:xfrm>
          <a:prstGeom prst="rect">
            <a:avLst/>
          </a:prstGeom>
          <a:noFill/>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To accurately classify noise, both time-domain and frequency-domain features are extracted. These features provide a comprehensive acoustic signature of the audio signal.</a:t>
            </a:r>
            <a:endParaRPr lang="en-US" sz="1650" dirty="0"/>
          </a:p>
        </p:txBody>
      </p:sp>
      <p:sp>
        <p:nvSpPr>
          <p:cNvPr id="4" name="Text 2"/>
          <p:cNvSpPr/>
          <p:nvPr/>
        </p:nvSpPr>
        <p:spPr>
          <a:xfrm>
            <a:off x="793790" y="3198971"/>
            <a:ext cx="6258520" cy="807958"/>
          </a:xfrm>
          <a:prstGeom prst="rect">
            <a:avLst/>
          </a:prstGeom>
          <a:noFill/>
        </p:spPr>
        <p:txBody>
          <a:bodyPr wrap="square" lIns="0" tIns="0" rIns="0" bIns="0" rtlCol="0" anchor="t"/>
          <a:lstStyle/>
          <a:p>
            <a:pPr marL="0" indent="0" algn="l">
              <a:lnSpc>
                <a:spcPts val="3150"/>
              </a:lnSpc>
              <a:buNone/>
            </a:pPr>
            <a:endParaRPr lang="en-US" sz="2500" dirty="0"/>
          </a:p>
        </p:txBody>
      </p:sp>
      <p:sp>
        <p:nvSpPr>
          <p:cNvPr id="5" name="Text 3"/>
          <p:cNvSpPr/>
          <p:nvPr/>
        </p:nvSpPr>
        <p:spPr>
          <a:xfrm>
            <a:off x="793790" y="4222313"/>
            <a:ext cx="6258520" cy="689610"/>
          </a:xfrm>
          <a:prstGeom prst="rect">
            <a:avLst/>
          </a:prstGeom>
          <a:noFill/>
        </p:spPr>
        <p:txBody>
          <a:bodyPr wrap="square" lIns="0" tIns="0" rIns="0" bIns="0" rtlCol="0" anchor="t"/>
          <a:lstStyle/>
          <a:p>
            <a:pPr algn="l">
              <a:lnSpc>
                <a:spcPts val="2700"/>
              </a:lnSpc>
              <a:buSzPct val="100000"/>
            </a:pPr>
            <a:endParaRPr lang="en-US" sz="1650" dirty="0"/>
          </a:p>
        </p:txBody>
      </p:sp>
      <p:sp>
        <p:nvSpPr>
          <p:cNvPr id="6" name="Text 4"/>
          <p:cNvSpPr/>
          <p:nvPr/>
        </p:nvSpPr>
        <p:spPr>
          <a:xfrm>
            <a:off x="793790" y="4987290"/>
            <a:ext cx="6258520" cy="344805"/>
          </a:xfrm>
          <a:prstGeom prst="rect">
            <a:avLst/>
          </a:prstGeom>
          <a:noFill/>
        </p:spPr>
        <p:txBody>
          <a:bodyPr wrap="none" lIns="0" tIns="0" rIns="0" bIns="0" rtlCol="0" anchor="t"/>
          <a:lstStyle/>
          <a:p>
            <a:pPr algn="l">
              <a:lnSpc>
                <a:spcPts val="2700"/>
              </a:lnSpc>
              <a:buSzPct val="100000"/>
            </a:pPr>
            <a:endParaRPr lang="en-US" sz="1650" dirty="0"/>
          </a:p>
        </p:txBody>
      </p:sp>
      <p:sp>
        <p:nvSpPr>
          <p:cNvPr id="7" name="Text 5"/>
          <p:cNvSpPr/>
          <p:nvPr/>
        </p:nvSpPr>
        <p:spPr>
          <a:xfrm>
            <a:off x="793790" y="5407462"/>
            <a:ext cx="6258520" cy="344805"/>
          </a:xfrm>
          <a:prstGeom prst="rect">
            <a:avLst/>
          </a:prstGeom>
          <a:noFill/>
        </p:spPr>
        <p:txBody>
          <a:bodyPr wrap="none" lIns="0" tIns="0" rIns="0" bIns="0" rtlCol="0" anchor="t"/>
          <a:lstStyle/>
          <a:p>
            <a:pPr algn="l">
              <a:lnSpc>
                <a:spcPts val="2700"/>
              </a:lnSpc>
              <a:buSzPct val="100000"/>
            </a:pPr>
            <a:r>
              <a:rPr lang="en-US" sz="1650" dirty="0">
                <a:solidFill>
                  <a:srgbClr val="6F655D"/>
                </a:solidFill>
                <a:latin typeface="Public Sans" pitchFamily="34" charset="0"/>
                <a:ea typeface="Public Sans" pitchFamily="34" charset="-122"/>
                <a:cs typeface="Public Sans" pitchFamily="34" charset="-120"/>
              </a:rPr>
              <a:t>.</a:t>
            </a:r>
            <a:endParaRPr lang="en-US" sz="1650" dirty="0"/>
          </a:p>
        </p:txBody>
      </p:sp>
      <p:sp>
        <p:nvSpPr>
          <p:cNvPr id="8" name="Text 6"/>
          <p:cNvSpPr/>
          <p:nvPr/>
        </p:nvSpPr>
        <p:spPr>
          <a:xfrm>
            <a:off x="793789" y="3306663"/>
            <a:ext cx="10167435" cy="807958"/>
          </a:xfrm>
          <a:prstGeom prst="rect">
            <a:avLst/>
          </a:prstGeom>
          <a:noFill/>
        </p:spPr>
        <p:txBody>
          <a:bodyPr wrap="square" lIns="0" tIns="0" rIns="0" bIns="0" rtlCol="0" anchor="t"/>
          <a:lstStyle/>
          <a:p>
            <a:pPr marL="0" indent="0" algn="l">
              <a:lnSpc>
                <a:spcPts val="3150"/>
              </a:lnSpc>
              <a:buNone/>
            </a:pPr>
            <a:r>
              <a:rPr lang="en-US" sz="2500" dirty="0">
                <a:solidFill>
                  <a:srgbClr val="4B6981"/>
                </a:solidFill>
                <a:latin typeface="Playfair Display Semi Bold" pitchFamily="34" charset="0"/>
                <a:ea typeface="Playfair Display Semi Bold" pitchFamily="34" charset="-122"/>
                <a:cs typeface="Playfair Display Semi Bold" pitchFamily="34" charset="-120"/>
              </a:rPr>
              <a:t>Frequency-Domain Analysis: Fast Fourier Transform (FFT)</a:t>
            </a:r>
            <a:endParaRPr lang="en-US" sz="2500" dirty="0"/>
          </a:p>
        </p:txBody>
      </p:sp>
      <p:sp>
        <p:nvSpPr>
          <p:cNvPr id="9" name="Text 7"/>
          <p:cNvSpPr/>
          <p:nvPr/>
        </p:nvSpPr>
        <p:spPr>
          <a:xfrm>
            <a:off x="793789" y="3915192"/>
            <a:ext cx="6258520" cy="689610"/>
          </a:xfrm>
          <a:prstGeom prst="rect">
            <a:avLst/>
          </a:prstGeom>
          <a:noFill/>
        </p:spPr>
        <p:txBody>
          <a:bodyPr wrap="square" lIns="0" tIns="0" rIns="0" bIns="0" rtlCol="0" anchor="t"/>
          <a:lstStyle/>
          <a:p>
            <a:pPr marL="342900" indent="-342900" algn="l">
              <a:lnSpc>
                <a:spcPts val="2700"/>
              </a:lnSpc>
              <a:buSzPct val="100000"/>
              <a:buChar char="•"/>
            </a:pPr>
            <a:r>
              <a:rPr lang="en-US" sz="1650" dirty="0">
                <a:solidFill>
                  <a:srgbClr val="6F655D"/>
                </a:solidFill>
                <a:latin typeface="Public Sans" pitchFamily="34" charset="0"/>
                <a:ea typeface="Public Sans" pitchFamily="34" charset="-122"/>
                <a:cs typeface="Public Sans" pitchFamily="34" charset="-120"/>
              </a:rPr>
              <a:t>Transforms the signal from the time domain to the frequency domain.</a:t>
            </a:r>
            <a:endParaRPr lang="en-US" sz="1650" dirty="0"/>
          </a:p>
        </p:txBody>
      </p:sp>
      <p:sp>
        <p:nvSpPr>
          <p:cNvPr id="10" name="Text 8"/>
          <p:cNvSpPr/>
          <p:nvPr/>
        </p:nvSpPr>
        <p:spPr>
          <a:xfrm>
            <a:off x="786170" y="4836408"/>
            <a:ext cx="6258520" cy="689610"/>
          </a:xfrm>
          <a:prstGeom prst="rect">
            <a:avLst/>
          </a:prstGeom>
          <a:noFill/>
        </p:spPr>
        <p:txBody>
          <a:bodyPr wrap="square" lIns="0" tIns="0" rIns="0" bIns="0" rtlCol="0" anchor="t"/>
          <a:lstStyle/>
          <a:p>
            <a:pPr marL="342900" indent="-342900" algn="l">
              <a:lnSpc>
                <a:spcPts val="2700"/>
              </a:lnSpc>
              <a:buSzPct val="100000"/>
              <a:buChar char="•"/>
            </a:pPr>
            <a:r>
              <a:rPr lang="en-US" sz="1650" dirty="0">
                <a:solidFill>
                  <a:srgbClr val="6F655D"/>
                </a:solidFill>
                <a:latin typeface="Public Sans" pitchFamily="34" charset="0"/>
                <a:ea typeface="Public Sans" pitchFamily="34" charset="-122"/>
                <a:cs typeface="Public Sans" pitchFamily="34" charset="-120"/>
              </a:rPr>
              <a:t>Allows for the identification of dominant frequencies and spectral content.</a:t>
            </a:r>
            <a:endParaRPr lang="en-US" sz="1650" dirty="0"/>
          </a:p>
        </p:txBody>
      </p:sp>
      <p:sp>
        <p:nvSpPr>
          <p:cNvPr id="11" name="Text 9"/>
          <p:cNvSpPr/>
          <p:nvPr/>
        </p:nvSpPr>
        <p:spPr>
          <a:xfrm>
            <a:off x="786170" y="5833229"/>
            <a:ext cx="6258520" cy="689610"/>
          </a:xfrm>
          <a:prstGeom prst="rect">
            <a:avLst/>
          </a:prstGeom>
          <a:noFill/>
        </p:spPr>
        <p:txBody>
          <a:bodyPr wrap="square" lIns="0" tIns="0" rIns="0" bIns="0" rtlCol="0" anchor="t"/>
          <a:lstStyle/>
          <a:p>
            <a:pPr marL="342900" indent="-342900" algn="l">
              <a:lnSpc>
                <a:spcPts val="2700"/>
              </a:lnSpc>
              <a:buSzPct val="100000"/>
              <a:buChar char="•"/>
            </a:pPr>
            <a:r>
              <a:rPr lang="en-US" sz="1650" dirty="0">
                <a:solidFill>
                  <a:srgbClr val="6F655D"/>
                </a:solidFill>
                <a:latin typeface="Public Sans" pitchFamily="34" charset="0"/>
                <a:ea typeface="Public Sans" pitchFamily="34" charset="-122"/>
                <a:cs typeface="Public Sans" pitchFamily="34" charset="-120"/>
              </a:rPr>
              <a:t>A single-sided magnitude spectrum is computed to represent positive frequencies.</a:t>
            </a:r>
            <a:endParaRPr lang="en-US" sz="1650" dirty="0"/>
          </a:p>
        </p:txBody>
      </p:sp>
      <p:sp>
        <p:nvSpPr>
          <p:cNvPr id="12" name="Text 10"/>
          <p:cNvSpPr/>
          <p:nvPr/>
        </p:nvSpPr>
        <p:spPr>
          <a:xfrm>
            <a:off x="793790" y="6603801"/>
            <a:ext cx="6258520" cy="689610"/>
          </a:xfrm>
          <a:prstGeom prst="rect">
            <a:avLst/>
          </a:prstGeom>
          <a:noFill/>
        </p:spPr>
        <p:txBody>
          <a:bodyPr wrap="square" lIns="0" tIns="0" rIns="0" bIns="0" rtlCol="0" anchor="t"/>
          <a:lstStyle/>
          <a:p>
            <a:pPr marL="342900" indent="-342900" algn="l">
              <a:lnSpc>
                <a:spcPts val="2700"/>
              </a:lnSpc>
              <a:buSzPct val="100000"/>
              <a:buChar char="•"/>
            </a:pPr>
            <a:r>
              <a:rPr lang="en-US" sz="1650" dirty="0">
                <a:solidFill>
                  <a:srgbClr val="6F655D"/>
                </a:solidFill>
                <a:latin typeface="Public Sans" pitchFamily="34" charset="0"/>
                <a:ea typeface="Public Sans" pitchFamily="34" charset="-122"/>
                <a:cs typeface="Public Sans" pitchFamily="34" charset="-120"/>
              </a:rPr>
              <a:t>A corresponding frequency axis is generated for precise analysis and visualization.</a:t>
            </a:r>
            <a:endParaRPr lang="en-US" sz="1650" dirty="0"/>
          </a:p>
        </p:txBody>
      </p:sp>
      <p:sp>
        <p:nvSpPr>
          <p:cNvPr id="14" name="Text Box 5">
            <a:extLst>
              <a:ext uri="{FF2B5EF4-FFF2-40B4-BE49-F238E27FC236}">
                <a16:creationId xmlns:a16="http://schemas.microsoft.com/office/drawing/2014/main" id="{B5891EA1-3C9C-654A-C57D-39B51CC74D7A}"/>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15" name="Text 3">
            <a:extLst>
              <a:ext uri="{FF2B5EF4-FFF2-40B4-BE49-F238E27FC236}">
                <a16:creationId xmlns:a16="http://schemas.microsoft.com/office/drawing/2014/main" id="{319D9A29-0B1A-FC35-F332-7F7E39B92E06}"/>
              </a:ext>
            </a:extLst>
          </p:cNvPr>
          <p:cNvSpPr/>
          <p:nvPr/>
        </p:nvSpPr>
        <p:spPr>
          <a:xfrm>
            <a:off x="13443978" y="777271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rPr>
              <a:t>Six</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9AD4-3A13-3B4A-584F-C382C1580427}"/>
            </a:ext>
          </a:extLst>
        </p:cNvPr>
        <p:cNvGrpSpPr/>
        <p:nvPr/>
      </p:nvGrpSpPr>
      <p:grpSpPr>
        <a:xfrm>
          <a:off x="0" y="0"/>
          <a:ext cx="0" cy="0"/>
          <a:chOff x="0" y="0"/>
          <a:chExt cx="0" cy="0"/>
        </a:xfrm>
      </p:grpSpPr>
      <p:sp>
        <p:nvSpPr>
          <p:cNvPr id="14" name="Text Box 5">
            <a:extLst>
              <a:ext uri="{FF2B5EF4-FFF2-40B4-BE49-F238E27FC236}">
                <a16:creationId xmlns:a16="http://schemas.microsoft.com/office/drawing/2014/main" id="{97E78D69-9736-2F72-6982-B24A03995EC8}"/>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15" name="Text 3">
            <a:extLst>
              <a:ext uri="{FF2B5EF4-FFF2-40B4-BE49-F238E27FC236}">
                <a16:creationId xmlns:a16="http://schemas.microsoft.com/office/drawing/2014/main" id="{1B05F904-7CC1-08FD-492C-53BD0D583286}"/>
              </a:ext>
            </a:extLst>
          </p:cNvPr>
          <p:cNvSpPr/>
          <p:nvPr/>
        </p:nvSpPr>
        <p:spPr>
          <a:xfrm>
            <a:off x="13443978" y="7772715"/>
            <a:ext cx="157053" cy="362903"/>
          </a:xfrm>
          <a:prstGeom prst="rect">
            <a:avLst/>
          </a:prstGeom>
          <a:noFill/>
        </p:spPr>
        <p:txBody>
          <a:bodyPr wrap="none" lIns="0" tIns="0" rIns="0" bIns="0" rtlCol="0" anchor="t"/>
          <a:lstStyle/>
          <a:p>
            <a:pPr marL="0" indent="0" algn="l">
              <a:lnSpc>
                <a:spcPts val="2850"/>
              </a:lnSpc>
              <a:buNone/>
            </a:pPr>
            <a:endParaRPr lang="en-US" sz="1750" dirty="0"/>
          </a:p>
        </p:txBody>
      </p:sp>
      <p:pic>
        <p:nvPicPr>
          <p:cNvPr id="16" name="Picture 15" descr="A screenshot of a computer screen&#10;&#10;AI-generated content may be incorrect.">
            <a:extLst>
              <a:ext uri="{FF2B5EF4-FFF2-40B4-BE49-F238E27FC236}">
                <a16:creationId xmlns:a16="http://schemas.microsoft.com/office/drawing/2014/main" id="{DCC078AA-D74E-E685-BAB5-3E4AB30A3D0E}"/>
              </a:ext>
            </a:extLst>
          </p:cNvPr>
          <p:cNvPicPr>
            <a:picLocks noChangeAspect="1"/>
          </p:cNvPicPr>
          <p:nvPr/>
        </p:nvPicPr>
        <p:blipFill>
          <a:blip r:embed="rId3"/>
          <a:stretch>
            <a:fillRect/>
          </a:stretch>
        </p:blipFill>
        <p:spPr>
          <a:xfrm>
            <a:off x="3221995" y="1897010"/>
            <a:ext cx="8186409" cy="5178997"/>
          </a:xfrm>
          <a:prstGeom prst="rect">
            <a:avLst/>
          </a:prstGeom>
        </p:spPr>
      </p:pic>
      <p:sp>
        <p:nvSpPr>
          <p:cNvPr id="17" name="Text 0">
            <a:extLst>
              <a:ext uri="{FF2B5EF4-FFF2-40B4-BE49-F238E27FC236}">
                <a16:creationId xmlns:a16="http://schemas.microsoft.com/office/drawing/2014/main" id="{D9E1203B-715A-7BEF-DE78-F04ABE84ABFC}"/>
              </a:ext>
            </a:extLst>
          </p:cNvPr>
          <p:cNvSpPr/>
          <p:nvPr/>
        </p:nvSpPr>
        <p:spPr>
          <a:xfrm>
            <a:off x="793790" y="1135499"/>
            <a:ext cx="13042821" cy="1417558"/>
          </a:xfrm>
          <a:prstGeom prst="rect">
            <a:avLst/>
          </a:prstGeom>
          <a:noFill/>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Output of The Time Domain</a:t>
            </a:r>
            <a:endParaRPr lang="en-US" sz="4450" dirty="0"/>
          </a:p>
        </p:txBody>
      </p:sp>
    </p:spTree>
    <p:extLst>
      <p:ext uri="{BB962C8B-B14F-4D97-AF65-F5344CB8AC3E}">
        <p14:creationId xmlns:p14="http://schemas.microsoft.com/office/powerpoint/2010/main" val="2872701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49498"/>
            <a:ext cx="12975788" cy="708779"/>
          </a:xfrm>
          <a:prstGeom prst="rect">
            <a:avLst/>
          </a:prstGeom>
          <a:noFill/>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Spectral Centroid: Locating Energy Concentration</a:t>
            </a:r>
            <a:endParaRPr lang="en-US" sz="4450" dirty="0"/>
          </a:p>
        </p:txBody>
      </p:sp>
      <p:sp>
        <p:nvSpPr>
          <p:cNvPr id="3" name="Text 1"/>
          <p:cNvSpPr/>
          <p:nvPr/>
        </p:nvSpPr>
        <p:spPr>
          <a:xfrm>
            <a:off x="793790" y="1911906"/>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spectral centroid is a fundamental descriptor of a sound's timbre, providing insight into where the "center of mass" of its spectrum lies. This helps differentiate various noise types.</a:t>
            </a:r>
            <a:endParaRPr lang="en-US" sz="1750" dirty="0"/>
          </a:p>
        </p:txBody>
      </p:sp>
      <p:sp>
        <p:nvSpPr>
          <p:cNvPr id="4" name="Text 2"/>
          <p:cNvSpPr/>
          <p:nvPr/>
        </p:nvSpPr>
        <p:spPr>
          <a:xfrm>
            <a:off x="1857256" y="3074313"/>
            <a:ext cx="2835235" cy="354330"/>
          </a:xfrm>
          <a:prstGeom prst="rect">
            <a:avLst/>
          </a:prstGeom>
          <a:noFill/>
        </p:spPr>
        <p:txBody>
          <a:bodyPr wrap="none" lIns="0" tIns="0" rIns="0" bIns="0" rtlCol="0" anchor="t"/>
          <a:lstStyle/>
          <a:p>
            <a:pPr marL="0" indent="0" algn="r">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What it is</a:t>
            </a:r>
            <a:endParaRPr lang="en-US" sz="2200" dirty="0"/>
          </a:p>
        </p:txBody>
      </p:sp>
      <p:sp>
        <p:nvSpPr>
          <p:cNvPr id="5" name="Text 3"/>
          <p:cNvSpPr/>
          <p:nvPr/>
        </p:nvSpPr>
        <p:spPr>
          <a:xfrm>
            <a:off x="793790" y="3564731"/>
            <a:ext cx="3898702" cy="1088708"/>
          </a:xfrm>
          <a:prstGeom prst="rect">
            <a:avLst/>
          </a:prstGeom>
          <a:noFill/>
        </p:spPr>
        <p:txBody>
          <a:bodyPr wrap="square" lIns="0" tIns="0" rIns="0" bIns="0" rtlCol="0" anchor="t"/>
          <a:lstStyle/>
          <a:p>
            <a:pPr marL="0" indent="0" algn="r">
              <a:lnSpc>
                <a:spcPts val="2850"/>
              </a:lnSpc>
              <a:buNone/>
            </a:pPr>
            <a:r>
              <a:rPr lang="en-US" sz="1750" dirty="0">
                <a:solidFill>
                  <a:srgbClr val="6F655D"/>
                </a:solidFill>
                <a:latin typeface="Public Sans" pitchFamily="34" charset="0"/>
                <a:ea typeface="Public Sans" pitchFamily="34" charset="-122"/>
                <a:cs typeface="Public Sans" pitchFamily="34" charset="-120"/>
              </a:rPr>
              <a:t>The spectral centroid is a measure used in digital signal processing to characterize a spectrum.</a:t>
            </a:r>
            <a:endParaRPr lang="en-US" sz="1750" dirty="0"/>
          </a:p>
        </p:txBody>
      </p:sp>
      <p:pic>
        <p:nvPicPr>
          <p:cNvPr id="6" name="Image 0" descr="preencoded.png"/>
          <p:cNvPicPr>
            <a:picLocks noChangeAspect="1"/>
          </p:cNvPicPr>
          <p:nvPr/>
        </p:nvPicPr>
        <p:blipFill>
          <a:blip r:embed="rId3"/>
          <a:stretch>
            <a:fillRect/>
          </a:stretch>
        </p:blipFill>
        <p:spPr>
          <a:xfrm>
            <a:off x="5032653" y="2903934"/>
            <a:ext cx="4564975" cy="4564975"/>
          </a:xfrm>
          <a:prstGeom prst="rect">
            <a:avLst/>
          </a:prstGeom>
        </p:spPr>
      </p:pic>
      <p:sp>
        <p:nvSpPr>
          <p:cNvPr id="7" name="Text 4"/>
          <p:cNvSpPr/>
          <p:nvPr/>
        </p:nvSpPr>
        <p:spPr>
          <a:xfrm>
            <a:off x="6015633" y="3844409"/>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2650" dirty="0"/>
          </a:p>
        </p:txBody>
      </p:sp>
      <p:sp>
        <p:nvSpPr>
          <p:cNvPr id="8" name="Text 5"/>
          <p:cNvSpPr/>
          <p:nvPr/>
        </p:nvSpPr>
        <p:spPr>
          <a:xfrm>
            <a:off x="9937790" y="289286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Calculation</a:t>
            </a:r>
            <a:endParaRPr lang="en-US" sz="2200" dirty="0"/>
          </a:p>
        </p:txBody>
      </p:sp>
      <p:sp>
        <p:nvSpPr>
          <p:cNvPr id="9" name="Text 6"/>
          <p:cNvSpPr/>
          <p:nvPr/>
        </p:nvSpPr>
        <p:spPr>
          <a:xfrm>
            <a:off x="9937790" y="3383280"/>
            <a:ext cx="3898821" cy="1451610"/>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Computed as the weighted average of the frequencies present in the sound, with their magnitudes as the weights.</a:t>
            </a:r>
            <a:endParaRPr lang="en-US" sz="1750" dirty="0"/>
          </a:p>
        </p:txBody>
      </p:sp>
      <p:pic>
        <p:nvPicPr>
          <p:cNvPr id="10" name="Image 1" descr="preencoded.png"/>
          <p:cNvPicPr>
            <a:picLocks noChangeAspect="1"/>
          </p:cNvPicPr>
          <p:nvPr/>
        </p:nvPicPr>
        <p:blipFill>
          <a:blip r:embed="rId4"/>
          <a:stretch>
            <a:fillRect/>
          </a:stretch>
        </p:blipFill>
        <p:spPr>
          <a:xfrm>
            <a:off x="5032653" y="2903934"/>
            <a:ext cx="4564975" cy="4564975"/>
          </a:xfrm>
          <a:prstGeom prst="rect">
            <a:avLst/>
          </a:prstGeom>
        </p:spPr>
      </p:pic>
      <p:sp>
        <p:nvSpPr>
          <p:cNvPr id="11" name="Text 7"/>
          <p:cNvSpPr/>
          <p:nvPr/>
        </p:nvSpPr>
        <p:spPr>
          <a:xfrm>
            <a:off x="8275201" y="3844409"/>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2650" dirty="0"/>
          </a:p>
        </p:txBody>
      </p:sp>
      <p:sp>
        <p:nvSpPr>
          <p:cNvPr id="12" name="Text 8"/>
          <p:cNvSpPr/>
          <p:nvPr/>
        </p:nvSpPr>
        <p:spPr>
          <a:xfrm>
            <a:off x="9937790" y="517505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Low Centroid</a:t>
            </a:r>
            <a:endParaRPr lang="en-US" sz="2200" dirty="0"/>
          </a:p>
        </p:txBody>
      </p:sp>
      <p:sp>
        <p:nvSpPr>
          <p:cNvPr id="13" name="Text 9"/>
          <p:cNvSpPr/>
          <p:nvPr/>
        </p:nvSpPr>
        <p:spPr>
          <a:xfrm>
            <a:off x="9937790" y="5665470"/>
            <a:ext cx="3898821" cy="1814513"/>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Typically associated with lower-frequency noises like </a:t>
            </a:r>
            <a:r>
              <a:rPr lang="en-US" sz="1750" dirty="0">
                <a:solidFill>
                  <a:srgbClr val="E1C2C2"/>
                </a:solidFill>
                <a:latin typeface="Public Sans" pitchFamily="34" charset="0"/>
                <a:ea typeface="Public Sans" pitchFamily="34" charset="-122"/>
                <a:cs typeface="Public Sans" pitchFamily="34" charset="-120"/>
              </a:rPr>
              <a:t>wind</a:t>
            </a:r>
            <a:r>
              <a:rPr lang="en-US" sz="1750" dirty="0">
                <a:solidFill>
                  <a:srgbClr val="6F655D"/>
                </a:solidFill>
                <a:latin typeface="Public Sans" pitchFamily="34" charset="0"/>
                <a:ea typeface="Public Sans" pitchFamily="34" charset="-122"/>
                <a:cs typeface="Public Sans" pitchFamily="34" charset="-120"/>
              </a:rPr>
              <a:t> or </a:t>
            </a:r>
            <a:r>
              <a:rPr lang="en-US" sz="1750" dirty="0">
                <a:solidFill>
                  <a:srgbClr val="E1C2C2"/>
                </a:solidFill>
                <a:latin typeface="Public Sans" pitchFamily="34" charset="0"/>
                <a:ea typeface="Public Sans" pitchFamily="34" charset="-122"/>
                <a:cs typeface="Public Sans" pitchFamily="34" charset="-120"/>
              </a:rPr>
              <a:t>engine hum</a:t>
            </a:r>
            <a:r>
              <a:rPr lang="en-US" sz="1750" dirty="0">
                <a:solidFill>
                  <a:srgbClr val="6F655D"/>
                </a:solidFill>
                <a:latin typeface="Public Sans" pitchFamily="34" charset="0"/>
                <a:ea typeface="Public Sans" pitchFamily="34" charset="-122"/>
                <a:cs typeface="Public Sans" pitchFamily="34" charset="-120"/>
              </a:rPr>
              <a:t>, which have more energy concentrated in the bass frequencies.</a:t>
            </a:r>
            <a:endParaRPr lang="en-US" sz="1750" dirty="0"/>
          </a:p>
        </p:txBody>
      </p:sp>
      <p:pic>
        <p:nvPicPr>
          <p:cNvPr id="14" name="Image 2" descr="preencoded.png"/>
          <p:cNvPicPr>
            <a:picLocks noChangeAspect="1"/>
          </p:cNvPicPr>
          <p:nvPr/>
        </p:nvPicPr>
        <p:blipFill>
          <a:blip r:embed="rId5"/>
          <a:stretch>
            <a:fillRect/>
          </a:stretch>
        </p:blipFill>
        <p:spPr>
          <a:xfrm>
            <a:off x="5032653" y="2903934"/>
            <a:ext cx="4564975" cy="4564975"/>
          </a:xfrm>
          <a:prstGeom prst="rect">
            <a:avLst/>
          </a:prstGeom>
        </p:spPr>
      </p:pic>
      <p:sp>
        <p:nvSpPr>
          <p:cNvPr id="15" name="Text 10"/>
          <p:cNvSpPr/>
          <p:nvPr/>
        </p:nvSpPr>
        <p:spPr>
          <a:xfrm>
            <a:off x="8275201" y="6103977"/>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2650" dirty="0"/>
          </a:p>
        </p:txBody>
      </p:sp>
      <p:sp>
        <p:nvSpPr>
          <p:cNvPr id="16" name="Text 11"/>
          <p:cNvSpPr/>
          <p:nvPr/>
        </p:nvSpPr>
        <p:spPr>
          <a:xfrm>
            <a:off x="1857256" y="5537954"/>
            <a:ext cx="2835235" cy="354330"/>
          </a:xfrm>
          <a:prstGeom prst="rect">
            <a:avLst/>
          </a:prstGeom>
          <a:noFill/>
        </p:spPr>
        <p:txBody>
          <a:bodyPr wrap="none" lIns="0" tIns="0" rIns="0" bIns="0" rtlCol="0" anchor="t"/>
          <a:lstStyle/>
          <a:p>
            <a:pPr marL="0" indent="0" algn="r">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High Centroid</a:t>
            </a:r>
            <a:endParaRPr lang="en-US" sz="2200" dirty="0"/>
          </a:p>
        </p:txBody>
      </p:sp>
      <p:sp>
        <p:nvSpPr>
          <p:cNvPr id="17" name="Text 12"/>
          <p:cNvSpPr/>
          <p:nvPr/>
        </p:nvSpPr>
        <p:spPr>
          <a:xfrm>
            <a:off x="793790" y="6028373"/>
            <a:ext cx="3898702" cy="1088708"/>
          </a:xfrm>
          <a:prstGeom prst="rect">
            <a:avLst/>
          </a:prstGeom>
          <a:noFill/>
        </p:spPr>
        <p:txBody>
          <a:bodyPr wrap="square" lIns="0" tIns="0" rIns="0" bIns="0" rtlCol="0" anchor="t"/>
          <a:lstStyle/>
          <a:p>
            <a:pPr marL="0" indent="0" algn="r">
              <a:lnSpc>
                <a:spcPts val="2850"/>
              </a:lnSpc>
              <a:buNone/>
            </a:pPr>
            <a:r>
              <a:rPr lang="en-US" sz="1750" dirty="0">
                <a:solidFill>
                  <a:srgbClr val="6F655D"/>
                </a:solidFill>
                <a:latin typeface="Public Sans" pitchFamily="34" charset="0"/>
                <a:ea typeface="Public Sans" pitchFamily="34" charset="-122"/>
                <a:cs typeface="Public Sans" pitchFamily="34" charset="-120"/>
              </a:rPr>
              <a:t>Characteristic of sounds with more high-frequency content, such as </a:t>
            </a:r>
            <a:r>
              <a:rPr lang="en-US" sz="1750" dirty="0">
                <a:solidFill>
                  <a:srgbClr val="B05B5C"/>
                </a:solidFill>
                <a:latin typeface="Public Sans" pitchFamily="34" charset="0"/>
                <a:ea typeface="Public Sans" pitchFamily="34" charset="-122"/>
                <a:cs typeface="Public Sans" pitchFamily="34" charset="-120"/>
              </a:rPr>
              <a:t>speech</a:t>
            </a:r>
            <a:r>
              <a:rPr lang="en-US" sz="1750" dirty="0">
                <a:solidFill>
                  <a:srgbClr val="6F655D"/>
                </a:solidFill>
                <a:latin typeface="Public Sans" pitchFamily="34" charset="0"/>
                <a:ea typeface="Public Sans" pitchFamily="34" charset="-122"/>
                <a:cs typeface="Public Sans" pitchFamily="34" charset="-120"/>
              </a:rPr>
              <a:t> or </a:t>
            </a:r>
            <a:r>
              <a:rPr lang="en-US" sz="1750" dirty="0">
                <a:solidFill>
                  <a:srgbClr val="B05B5C"/>
                </a:solidFill>
                <a:latin typeface="Public Sans" pitchFamily="34" charset="0"/>
                <a:ea typeface="Public Sans" pitchFamily="34" charset="-122"/>
                <a:cs typeface="Public Sans" pitchFamily="34" charset="-120"/>
              </a:rPr>
              <a:t>broadband noise</a:t>
            </a:r>
            <a:r>
              <a:rPr lang="en-US" sz="1750" dirty="0">
                <a:solidFill>
                  <a:srgbClr val="6F655D"/>
                </a:solidFill>
                <a:latin typeface="Public Sans" pitchFamily="34" charset="0"/>
                <a:ea typeface="Public Sans" pitchFamily="34" charset="-122"/>
                <a:cs typeface="Public Sans" pitchFamily="34" charset="-120"/>
              </a:rPr>
              <a:t>.</a:t>
            </a:r>
            <a:endParaRPr lang="en-US" sz="1750" dirty="0"/>
          </a:p>
        </p:txBody>
      </p:sp>
      <p:pic>
        <p:nvPicPr>
          <p:cNvPr id="18" name="Image 3" descr="preencoded.png"/>
          <p:cNvPicPr>
            <a:picLocks noChangeAspect="1"/>
          </p:cNvPicPr>
          <p:nvPr/>
        </p:nvPicPr>
        <p:blipFill>
          <a:blip r:embed="rId6"/>
          <a:stretch>
            <a:fillRect/>
          </a:stretch>
        </p:blipFill>
        <p:spPr>
          <a:xfrm>
            <a:off x="5032653" y="2903934"/>
            <a:ext cx="4564975" cy="4564975"/>
          </a:xfrm>
          <a:prstGeom prst="rect">
            <a:avLst/>
          </a:prstGeom>
        </p:spPr>
      </p:pic>
      <p:sp>
        <p:nvSpPr>
          <p:cNvPr id="19" name="Text 13"/>
          <p:cNvSpPr/>
          <p:nvPr/>
        </p:nvSpPr>
        <p:spPr>
          <a:xfrm>
            <a:off x="6015633" y="6103977"/>
            <a:ext cx="339328" cy="424220"/>
          </a:xfrm>
          <a:prstGeom prst="rect">
            <a:avLst/>
          </a:prstGeom>
          <a:noFill/>
        </p:spPr>
        <p:txBody>
          <a:bodyPr wrap="none" lIns="0" tIns="0" rIns="0" bIns="0" rtlCol="0" anchor="t"/>
          <a:lstStyle/>
          <a:p>
            <a:pPr marL="0" indent="0" algn="l">
              <a:lnSpc>
                <a:spcPts val="4250"/>
              </a:lnSpc>
              <a:buNone/>
            </a:pPr>
            <a:r>
              <a:rPr lang="en-US" sz="2650" dirty="0">
                <a:solidFill>
                  <a:srgbClr val="000000"/>
                </a:solidFill>
                <a:latin typeface="Playfair Display Semi Bold" pitchFamily="34" charset="0"/>
                <a:ea typeface="Playfair Display Semi Bold" pitchFamily="34" charset="-122"/>
                <a:cs typeface="Playfair Display Semi Bold" pitchFamily="34" charset="-120"/>
              </a:rPr>
              <a:t>4</a:t>
            </a:r>
            <a:endParaRPr lang="en-US" sz="2650" dirty="0"/>
          </a:p>
        </p:txBody>
      </p:sp>
      <p:sp>
        <p:nvSpPr>
          <p:cNvPr id="21" name="Text Box 5">
            <a:extLst>
              <a:ext uri="{FF2B5EF4-FFF2-40B4-BE49-F238E27FC236}">
                <a16:creationId xmlns:a16="http://schemas.microsoft.com/office/drawing/2014/main" id="{A59E50E8-DEB4-39B9-9BFF-7421E2C67418}"/>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2" name="Text 3">
            <a:extLst>
              <a:ext uri="{FF2B5EF4-FFF2-40B4-BE49-F238E27FC236}">
                <a16:creationId xmlns:a16="http://schemas.microsoft.com/office/drawing/2014/main" id="{B624BF46-C7C6-3E63-66B6-A015F31F3A47}"/>
              </a:ext>
            </a:extLst>
          </p:cNvPr>
          <p:cNvSpPr/>
          <p:nvPr/>
        </p:nvSpPr>
        <p:spPr>
          <a:xfrm>
            <a:off x="13323239"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rPr>
              <a:t>Seven</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79659"/>
            <a:ext cx="12583239" cy="673418"/>
          </a:xfrm>
          <a:prstGeom prst="rect">
            <a:avLst/>
          </a:prstGeom>
          <a:noFill/>
        </p:spPr>
        <p:txBody>
          <a:bodyPr wrap="none" lIns="0" tIns="0" rIns="0" bIns="0" rtlCol="0" anchor="t"/>
          <a:lstStyle/>
          <a:p>
            <a:pPr marL="0" indent="0" algn="l">
              <a:lnSpc>
                <a:spcPts val="5300"/>
              </a:lnSpc>
              <a:buNone/>
            </a:pPr>
            <a:r>
              <a:rPr lang="en-US" sz="4200" dirty="0">
                <a:solidFill>
                  <a:srgbClr val="4B6981"/>
                </a:solidFill>
                <a:latin typeface="Playfair Display Semi Bold" pitchFamily="34" charset="0"/>
                <a:ea typeface="Playfair Display Semi Bold" pitchFamily="34" charset="-122"/>
                <a:cs typeface="Playfair Display Semi Bold" pitchFamily="34" charset="-120"/>
              </a:rPr>
              <a:t>Band Power Analysis: Dissecting Noise Frequencies</a:t>
            </a:r>
            <a:endParaRPr lang="en-US" sz="4200" dirty="0"/>
          </a:p>
        </p:txBody>
      </p:sp>
      <p:sp>
        <p:nvSpPr>
          <p:cNvPr id="3" name="Text 1"/>
          <p:cNvSpPr/>
          <p:nvPr/>
        </p:nvSpPr>
        <p:spPr>
          <a:xfrm>
            <a:off x="793790" y="2183963"/>
            <a:ext cx="13042821" cy="689610"/>
          </a:xfrm>
          <a:prstGeom prst="rect">
            <a:avLst/>
          </a:prstGeom>
          <a:noFill/>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To effectively classify noise, the total signal power is segmented and analyzed across specific frequency bands. This allows for the identification of characteristic energy distributions associated with different noise types.</a:t>
            </a:r>
            <a:endParaRPr lang="en-US" sz="1650" dirty="0"/>
          </a:p>
        </p:txBody>
      </p:sp>
      <p:sp>
        <p:nvSpPr>
          <p:cNvPr id="4" name="Shape 2"/>
          <p:cNvSpPr/>
          <p:nvPr/>
        </p:nvSpPr>
        <p:spPr>
          <a:xfrm>
            <a:off x="793790" y="3223617"/>
            <a:ext cx="5586532" cy="269319"/>
          </a:xfrm>
          <a:prstGeom prst="roundRect">
            <a:avLst>
              <a:gd name="adj" fmla="val 33605"/>
            </a:avLst>
          </a:prstGeom>
          <a:solidFill>
            <a:srgbClr val="E1C2C2">
              <a:alpha val="50000"/>
            </a:srgbClr>
          </a:solidFill>
          <a:ln w="7620">
            <a:solidFill>
              <a:srgbClr val="C7A8A8"/>
            </a:solidFill>
            <a:prstDash val="solid"/>
          </a:ln>
          <a:effectLst>
            <a:outerShdw dist="19050" dir="2700000" algn="bl" rotWithShape="0">
              <a:srgbClr val="C7A8A8">
                <a:alpha val="100000"/>
              </a:srgbClr>
            </a:outerShdw>
          </a:effectLst>
        </p:spPr>
        <p:txBody>
          <a:bodyPr/>
          <a:lstStyle/>
          <a:p>
            <a:endParaRPr lang="en-US"/>
          </a:p>
        </p:txBody>
      </p:sp>
      <p:sp>
        <p:nvSpPr>
          <p:cNvPr id="5" name="Shape 3"/>
          <p:cNvSpPr/>
          <p:nvPr/>
        </p:nvSpPr>
        <p:spPr>
          <a:xfrm>
            <a:off x="793790" y="3223617"/>
            <a:ext cx="5586532" cy="269319"/>
          </a:xfrm>
          <a:prstGeom prst="roundRect">
            <a:avLst>
              <a:gd name="adj" fmla="val 33605"/>
            </a:avLst>
          </a:prstGeom>
          <a:solidFill>
            <a:srgbClr val="E1C2C2"/>
          </a:solidFill>
        </p:spPr>
        <p:txBody>
          <a:bodyPr/>
          <a:lstStyle/>
          <a:p>
            <a:endParaRPr lang="en-US"/>
          </a:p>
        </p:txBody>
      </p:sp>
      <p:sp>
        <p:nvSpPr>
          <p:cNvPr id="6" name="Text 4"/>
          <p:cNvSpPr/>
          <p:nvPr/>
        </p:nvSpPr>
        <p:spPr>
          <a:xfrm>
            <a:off x="6541889" y="3223617"/>
            <a:ext cx="638651" cy="269319"/>
          </a:xfrm>
          <a:prstGeom prst="rect">
            <a:avLst/>
          </a:prstGeom>
          <a:noFill/>
        </p:spPr>
        <p:txBody>
          <a:bodyPr wrap="none" lIns="0" tIns="0" rIns="0" bIns="0" rtlCol="0" anchor="t"/>
          <a:lstStyle/>
          <a:p>
            <a:pPr marL="0" indent="0" algn="l">
              <a:lnSpc>
                <a:spcPts val="210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100%</a:t>
            </a:r>
            <a:endParaRPr lang="en-US" sz="2100" dirty="0"/>
          </a:p>
        </p:txBody>
      </p:sp>
      <p:sp>
        <p:nvSpPr>
          <p:cNvPr id="7" name="Text 5"/>
          <p:cNvSpPr/>
          <p:nvPr/>
        </p:nvSpPr>
        <p:spPr>
          <a:xfrm>
            <a:off x="793790" y="3762137"/>
            <a:ext cx="2693551" cy="336590"/>
          </a:xfrm>
          <a:prstGeom prst="rect">
            <a:avLst/>
          </a:prstGeom>
          <a:noFill/>
        </p:spPr>
        <p:txBody>
          <a:bodyPr wrap="none" lIns="0" tIns="0" rIns="0" bIns="0" rtlCol="0" anchor="t"/>
          <a:lstStyle/>
          <a:p>
            <a:pPr marL="0" indent="0" algn="l">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Total Signal Power</a:t>
            </a:r>
            <a:endParaRPr lang="en-US" sz="2100" dirty="0"/>
          </a:p>
        </p:txBody>
      </p:sp>
      <p:sp>
        <p:nvSpPr>
          <p:cNvPr id="8" name="Text 6"/>
          <p:cNvSpPr/>
          <p:nvPr/>
        </p:nvSpPr>
        <p:spPr>
          <a:xfrm>
            <a:off x="793790" y="4227909"/>
            <a:ext cx="6386751" cy="689610"/>
          </a:xfrm>
          <a:prstGeom prst="rect">
            <a:avLst/>
          </a:prstGeom>
          <a:noFill/>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The overall energy contained within the entire audio spectrum, serving as a baseline for band power ratios.</a:t>
            </a:r>
            <a:endParaRPr lang="en-US" sz="1650" dirty="0"/>
          </a:p>
        </p:txBody>
      </p:sp>
      <p:sp>
        <p:nvSpPr>
          <p:cNvPr id="9" name="Shape 7"/>
          <p:cNvSpPr/>
          <p:nvPr/>
        </p:nvSpPr>
        <p:spPr>
          <a:xfrm>
            <a:off x="7449860" y="3223617"/>
            <a:ext cx="5169337" cy="269319"/>
          </a:xfrm>
          <a:prstGeom prst="roundRect">
            <a:avLst>
              <a:gd name="adj" fmla="val 33605"/>
            </a:avLst>
          </a:prstGeom>
          <a:solidFill>
            <a:srgbClr val="CCC4EC">
              <a:alpha val="50000"/>
            </a:srgbClr>
          </a:solidFill>
          <a:ln w="7620">
            <a:solidFill>
              <a:srgbClr val="B2AAD2"/>
            </a:solidFill>
            <a:prstDash val="solid"/>
          </a:ln>
          <a:effectLst>
            <a:outerShdw dist="19050" dir="2700000" algn="bl" rotWithShape="0">
              <a:srgbClr val="B2AAD2">
                <a:alpha val="100000"/>
              </a:srgbClr>
            </a:outerShdw>
          </a:effectLst>
        </p:spPr>
        <p:txBody>
          <a:bodyPr/>
          <a:lstStyle/>
          <a:p>
            <a:endParaRPr lang="en-US"/>
          </a:p>
        </p:txBody>
      </p:sp>
      <p:sp>
        <p:nvSpPr>
          <p:cNvPr id="10" name="Shape 8"/>
          <p:cNvSpPr/>
          <p:nvPr/>
        </p:nvSpPr>
        <p:spPr>
          <a:xfrm>
            <a:off x="7449860" y="3223617"/>
            <a:ext cx="2326124" cy="269319"/>
          </a:xfrm>
          <a:prstGeom prst="roundRect">
            <a:avLst>
              <a:gd name="adj" fmla="val 33605"/>
            </a:avLst>
          </a:prstGeom>
          <a:solidFill>
            <a:srgbClr val="CCC4EC"/>
          </a:solidFill>
        </p:spPr>
        <p:txBody>
          <a:bodyPr/>
          <a:lstStyle/>
          <a:p>
            <a:endParaRPr lang="en-US"/>
          </a:p>
        </p:txBody>
      </p:sp>
      <p:sp>
        <p:nvSpPr>
          <p:cNvPr id="11" name="Text 9"/>
          <p:cNvSpPr/>
          <p:nvPr/>
        </p:nvSpPr>
        <p:spPr>
          <a:xfrm>
            <a:off x="12780764" y="3223617"/>
            <a:ext cx="1055846" cy="269319"/>
          </a:xfrm>
          <a:prstGeom prst="rect">
            <a:avLst/>
          </a:prstGeom>
          <a:noFill/>
        </p:spPr>
        <p:txBody>
          <a:bodyPr wrap="none" lIns="0" tIns="0" rIns="0" bIns="0" rtlCol="0" anchor="t"/>
          <a:lstStyle/>
          <a:p>
            <a:pPr marL="0" indent="0" algn="l">
              <a:lnSpc>
                <a:spcPts val="210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45-65 Hz</a:t>
            </a:r>
            <a:endParaRPr lang="en-US" sz="2100" dirty="0"/>
          </a:p>
        </p:txBody>
      </p:sp>
      <p:sp>
        <p:nvSpPr>
          <p:cNvPr id="12" name="Text 10"/>
          <p:cNvSpPr/>
          <p:nvPr/>
        </p:nvSpPr>
        <p:spPr>
          <a:xfrm>
            <a:off x="7449860" y="3762137"/>
            <a:ext cx="2693551" cy="336590"/>
          </a:xfrm>
          <a:prstGeom prst="rect">
            <a:avLst/>
          </a:prstGeom>
          <a:noFill/>
        </p:spPr>
        <p:txBody>
          <a:bodyPr wrap="none" lIns="0" tIns="0" rIns="0" bIns="0" rtlCol="0" anchor="t"/>
          <a:lstStyle/>
          <a:p>
            <a:pPr marL="0" indent="0" algn="l">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Hum Band</a:t>
            </a:r>
            <a:endParaRPr lang="en-US" sz="2100" dirty="0"/>
          </a:p>
        </p:txBody>
      </p:sp>
      <p:sp>
        <p:nvSpPr>
          <p:cNvPr id="13" name="Text 11"/>
          <p:cNvSpPr/>
          <p:nvPr/>
        </p:nvSpPr>
        <p:spPr>
          <a:xfrm>
            <a:off x="7449860" y="4227909"/>
            <a:ext cx="6386751" cy="689610"/>
          </a:xfrm>
          <a:prstGeom prst="rect">
            <a:avLst/>
          </a:prstGeom>
          <a:noFill/>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Specifically targets the common electrical hum frequency, crucial for identifying mains interference.</a:t>
            </a:r>
            <a:endParaRPr lang="en-US" sz="1650" dirty="0"/>
          </a:p>
        </p:txBody>
      </p:sp>
      <p:sp>
        <p:nvSpPr>
          <p:cNvPr id="14" name="Shape 12"/>
          <p:cNvSpPr/>
          <p:nvPr/>
        </p:nvSpPr>
        <p:spPr>
          <a:xfrm>
            <a:off x="793790" y="5456039"/>
            <a:ext cx="4919186" cy="269319"/>
          </a:xfrm>
          <a:prstGeom prst="roundRect">
            <a:avLst>
              <a:gd name="adj" fmla="val 33605"/>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txBody>
          <a:bodyPr/>
          <a:lstStyle/>
          <a:p>
            <a:endParaRPr lang="en-US"/>
          </a:p>
        </p:txBody>
      </p:sp>
      <p:sp>
        <p:nvSpPr>
          <p:cNvPr id="15" name="Shape 13"/>
          <p:cNvSpPr/>
          <p:nvPr/>
        </p:nvSpPr>
        <p:spPr>
          <a:xfrm>
            <a:off x="793790" y="5456039"/>
            <a:ext cx="983813" cy="269319"/>
          </a:xfrm>
          <a:prstGeom prst="roundRect">
            <a:avLst>
              <a:gd name="adj" fmla="val 33605"/>
            </a:avLst>
          </a:prstGeom>
          <a:solidFill>
            <a:srgbClr val="B4DAE4"/>
          </a:solidFill>
        </p:spPr>
        <p:txBody>
          <a:bodyPr/>
          <a:lstStyle/>
          <a:p>
            <a:endParaRPr lang="en-US"/>
          </a:p>
        </p:txBody>
      </p:sp>
      <p:sp>
        <p:nvSpPr>
          <p:cNvPr id="16" name="Text 14"/>
          <p:cNvSpPr/>
          <p:nvPr/>
        </p:nvSpPr>
        <p:spPr>
          <a:xfrm>
            <a:off x="5874544" y="5456039"/>
            <a:ext cx="1305997" cy="269319"/>
          </a:xfrm>
          <a:prstGeom prst="rect">
            <a:avLst/>
          </a:prstGeom>
          <a:noFill/>
        </p:spPr>
        <p:txBody>
          <a:bodyPr wrap="none" lIns="0" tIns="0" rIns="0" bIns="0" rtlCol="0" anchor="t"/>
          <a:lstStyle/>
          <a:p>
            <a:pPr marL="0" indent="0" algn="l">
              <a:lnSpc>
                <a:spcPts val="210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20-300 Hz</a:t>
            </a:r>
            <a:endParaRPr lang="en-US" sz="2100" dirty="0"/>
          </a:p>
        </p:txBody>
      </p:sp>
      <p:sp>
        <p:nvSpPr>
          <p:cNvPr id="17" name="Text 15"/>
          <p:cNvSpPr/>
          <p:nvPr/>
        </p:nvSpPr>
        <p:spPr>
          <a:xfrm>
            <a:off x="793790" y="5994559"/>
            <a:ext cx="2693551" cy="336590"/>
          </a:xfrm>
          <a:prstGeom prst="rect">
            <a:avLst/>
          </a:prstGeom>
          <a:noFill/>
        </p:spPr>
        <p:txBody>
          <a:bodyPr wrap="none" lIns="0" tIns="0" rIns="0" bIns="0" rtlCol="0" anchor="t"/>
          <a:lstStyle/>
          <a:p>
            <a:pPr marL="0" indent="0" algn="l">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Low-Frequency Band</a:t>
            </a:r>
            <a:endParaRPr lang="en-US" sz="2100" dirty="0"/>
          </a:p>
        </p:txBody>
      </p:sp>
      <p:sp>
        <p:nvSpPr>
          <p:cNvPr id="18" name="Text 16"/>
          <p:cNvSpPr/>
          <p:nvPr/>
        </p:nvSpPr>
        <p:spPr>
          <a:xfrm>
            <a:off x="793790" y="6460331"/>
            <a:ext cx="6386751" cy="689610"/>
          </a:xfrm>
          <a:prstGeom prst="rect">
            <a:avLst/>
          </a:prstGeom>
          <a:noFill/>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Captures bass-heavy sounds like traffic rumble, wind gusts, or low-frequency machinery noise.</a:t>
            </a:r>
            <a:endParaRPr lang="en-US" sz="1650" dirty="0"/>
          </a:p>
        </p:txBody>
      </p:sp>
      <p:sp>
        <p:nvSpPr>
          <p:cNvPr id="19" name="Shape 17"/>
          <p:cNvSpPr/>
          <p:nvPr/>
        </p:nvSpPr>
        <p:spPr>
          <a:xfrm>
            <a:off x="7449860" y="5456039"/>
            <a:ext cx="4619863" cy="269319"/>
          </a:xfrm>
          <a:prstGeom prst="roundRect">
            <a:avLst>
              <a:gd name="adj" fmla="val 33605"/>
            </a:avLst>
          </a:prstGeom>
          <a:solidFill>
            <a:srgbClr val="E1C2C2">
              <a:alpha val="50000"/>
            </a:srgbClr>
          </a:solidFill>
          <a:ln w="7620">
            <a:solidFill>
              <a:srgbClr val="C7A8A8"/>
            </a:solidFill>
            <a:prstDash val="solid"/>
          </a:ln>
          <a:effectLst>
            <a:outerShdw dist="19050" dir="2700000" algn="bl" rotWithShape="0">
              <a:srgbClr val="C7A8A8">
                <a:alpha val="100000"/>
              </a:srgbClr>
            </a:outerShdw>
          </a:effectLst>
        </p:spPr>
        <p:txBody>
          <a:bodyPr/>
          <a:lstStyle/>
          <a:p>
            <a:endParaRPr lang="en-US"/>
          </a:p>
        </p:txBody>
      </p:sp>
      <p:sp>
        <p:nvSpPr>
          <p:cNvPr id="20" name="Shape 18"/>
          <p:cNvSpPr/>
          <p:nvPr/>
        </p:nvSpPr>
        <p:spPr>
          <a:xfrm>
            <a:off x="7449860" y="5456039"/>
            <a:ext cx="4619863" cy="269319"/>
          </a:xfrm>
          <a:prstGeom prst="roundRect">
            <a:avLst>
              <a:gd name="adj" fmla="val 33605"/>
            </a:avLst>
          </a:prstGeom>
          <a:solidFill>
            <a:srgbClr val="E1C2C2"/>
          </a:solidFill>
        </p:spPr>
        <p:txBody>
          <a:bodyPr/>
          <a:lstStyle/>
          <a:p>
            <a:endParaRPr lang="en-US"/>
          </a:p>
        </p:txBody>
      </p:sp>
      <p:sp>
        <p:nvSpPr>
          <p:cNvPr id="21" name="Text 19"/>
          <p:cNvSpPr/>
          <p:nvPr/>
        </p:nvSpPr>
        <p:spPr>
          <a:xfrm>
            <a:off x="12231291" y="5456039"/>
            <a:ext cx="1605320" cy="269319"/>
          </a:xfrm>
          <a:prstGeom prst="rect">
            <a:avLst/>
          </a:prstGeom>
          <a:noFill/>
        </p:spPr>
        <p:txBody>
          <a:bodyPr wrap="none" lIns="0" tIns="0" rIns="0" bIns="0" rtlCol="0" anchor="t"/>
          <a:lstStyle/>
          <a:p>
            <a:pPr marL="0" indent="0" algn="l">
              <a:lnSpc>
                <a:spcPts val="210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300-3400 Hz</a:t>
            </a:r>
            <a:endParaRPr lang="en-US" sz="2100" dirty="0"/>
          </a:p>
        </p:txBody>
      </p:sp>
      <p:sp>
        <p:nvSpPr>
          <p:cNvPr id="22" name="Text 20"/>
          <p:cNvSpPr/>
          <p:nvPr/>
        </p:nvSpPr>
        <p:spPr>
          <a:xfrm>
            <a:off x="7449860" y="5994559"/>
            <a:ext cx="3709392" cy="336590"/>
          </a:xfrm>
          <a:prstGeom prst="rect">
            <a:avLst/>
          </a:prstGeom>
          <a:noFill/>
        </p:spPr>
        <p:txBody>
          <a:bodyPr wrap="none" lIns="0" tIns="0" rIns="0" bIns="0" rtlCol="0" anchor="t"/>
          <a:lstStyle/>
          <a:p>
            <a:pPr marL="0" indent="0" algn="l">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Mid-Frequency (Speech) Band</a:t>
            </a:r>
            <a:endParaRPr lang="en-US" sz="2100" dirty="0"/>
          </a:p>
        </p:txBody>
      </p:sp>
      <p:sp>
        <p:nvSpPr>
          <p:cNvPr id="23" name="Text 21"/>
          <p:cNvSpPr/>
          <p:nvPr/>
        </p:nvSpPr>
        <p:spPr>
          <a:xfrm>
            <a:off x="7449860" y="6460331"/>
            <a:ext cx="6386751" cy="689610"/>
          </a:xfrm>
          <a:prstGeom prst="rect">
            <a:avLst/>
          </a:prstGeom>
          <a:noFill/>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Encompasses the primary frequency range of human speech, essential for speech-related noise identification.</a:t>
            </a:r>
            <a:endParaRPr lang="en-US" sz="1650" dirty="0"/>
          </a:p>
        </p:txBody>
      </p:sp>
      <p:sp>
        <p:nvSpPr>
          <p:cNvPr id="25" name="Text Box 5">
            <a:extLst>
              <a:ext uri="{FF2B5EF4-FFF2-40B4-BE49-F238E27FC236}">
                <a16:creationId xmlns:a16="http://schemas.microsoft.com/office/drawing/2014/main" id="{C079DB45-97FA-87F5-13D8-6754D011BE23}"/>
              </a:ext>
            </a:extLst>
          </p:cNvPr>
          <p:cNvSpPr txBox="1"/>
          <p:nvPr/>
        </p:nvSpPr>
        <p:spPr>
          <a:xfrm>
            <a:off x="12755301" y="7772716"/>
            <a:ext cx="1763339" cy="362903"/>
          </a:xfrm>
          <a:prstGeom prst="rect">
            <a:avLst/>
          </a:prstGeom>
          <a:solidFill>
            <a:schemeClr val="bg1">
              <a:lumMod val="85000"/>
            </a:schemeClr>
          </a:solidFill>
        </p:spPr>
        <p:txBody>
          <a:bodyPr wrap="square" rtlCol="0">
            <a:spAutoFit/>
          </a:bodyPr>
          <a:lstStyle/>
          <a:p>
            <a:endParaRPr lang="en-GB" altLang="en-US"/>
          </a:p>
        </p:txBody>
      </p:sp>
      <p:sp>
        <p:nvSpPr>
          <p:cNvPr id="26" name="Text 3">
            <a:extLst>
              <a:ext uri="{FF2B5EF4-FFF2-40B4-BE49-F238E27FC236}">
                <a16:creationId xmlns:a16="http://schemas.microsoft.com/office/drawing/2014/main" id="{EC906137-8E06-B5D1-794F-8EC0266D771E}"/>
              </a:ext>
            </a:extLst>
          </p:cNvPr>
          <p:cNvSpPr/>
          <p:nvPr/>
        </p:nvSpPr>
        <p:spPr>
          <a:xfrm>
            <a:off x="13601031" y="7755235"/>
            <a:ext cx="157053" cy="362903"/>
          </a:xfrm>
          <a:prstGeom prst="rect">
            <a:avLst/>
          </a:prstGeom>
          <a:noFill/>
        </p:spPr>
        <p:txBody>
          <a:bodyPr wrap="none" lIns="0" tIns="0" rIns="0" bIns="0" rtlCol="0" anchor="t"/>
          <a:lstStyle/>
          <a:p>
            <a:pPr marL="0" indent="0" algn="l">
              <a:lnSpc>
                <a:spcPts val="2850"/>
              </a:lnSpc>
              <a:buNone/>
            </a:pPr>
            <a:r>
              <a:rPr lang="en-US" sz="1750" dirty="0">
                <a:solidFill>
                  <a:srgbClr val="6F655D"/>
                </a:solidFill>
                <a:latin typeface="Public Sans" pitchFamily="34" charset="0"/>
              </a:rPr>
              <a:t>8</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TotalTime>
  <Words>1679</Words>
  <Application>Microsoft Office PowerPoint</Application>
  <PresentationFormat>Custom</PresentationFormat>
  <Paragraphs>182</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Arial</vt:lpstr>
      <vt:lpstr>Public Sans</vt:lpstr>
      <vt:lpstr>Playfair Display Semi Bold</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Hammad</dc:creator>
  <cp:lastModifiedBy>Muhammad Hammad</cp:lastModifiedBy>
  <cp:revision>3</cp:revision>
  <dcterms:created xsi:type="dcterms:W3CDTF">2025-12-18T10:45:00Z</dcterms:created>
  <dcterms:modified xsi:type="dcterms:W3CDTF">2025-12-19T12:01:06Z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1632CD6A7D384CC78FE06CDDC8F14668_12</vt:lpwstr>
  </property>
  <property fmtid="{D5CDD505-2E9C-101B-9397-08002B2CF9AE}" pid="3" name="KSOProductBuildVer">
    <vt:lpwstr>2057-12.2.0.23158</vt:lpwstr>
  </property>
</Properties>
</file>